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302" r:id="rId5"/>
    <p:sldId id="261" r:id="rId6"/>
    <p:sldId id="263" r:id="rId7"/>
    <p:sldId id="264" r:id="rId8"/>
    <p:sldId id="265" r:id="rId9"/>
    <p:sldId id="266" r:id="rId10"/>
    <p:sldId id="268" r:id="rId11"/>
    <p:sldId id="270" r:id="rId12"/>
    <p:sldId id="269" r:id="rId13"/>
    <p:sldId id="271" r:id="rId14"/>
    <p:sldId id="272" r:id="rId15"/>
    <p:sldId id="274" r:id="rId16"/>
    <p:sldId id="275" r:id="rId17"/>
    <p:sldId id="277" r:id="rId18"/>
    <p:sldId id="278" r:id="rId19"/>
    <p:sldId id="303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7610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9" name="Google Shape;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39" name="Google Shape;1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01" name="Google Shape;3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37" name="Google Shape;3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406" name="Google Shape;4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420" name="Google Shape;4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427" name="Google Shape;4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60" name="Google Shape;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bg>
      <p:bgPr>
        <a:solidFill>
          <a:srgbClr val="F4F4F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>
            <a:spLocks noGrp="1"/>
          </p:cNvSpPr>
          <p:nvPr>
            <p:ph type="sldNum" idx="12"/>
          </p:nvPr>
        </p:nvSpPr>
        <p:spPr>
          <a:xfrm>
            <a:off x="6312016" y="5503577"/>
            <a:ext cx="241191" cy="24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solidFill>
                <a:srgbClr val="595959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 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5"/>
          <p:cNvSpPr txBox="1">
            <a:spLocks noGrp="1"/>
          </p:cNvSpPr>
          <p:nvPr>
            <p:ph type="title"/>
          </p:nvPr>
        </p:nvSpPr>
        <p:spPr>
          <a:xfrm>
            <a:off x="311698" y="1302273"/>
            <a:ext cx="8520604" cy="5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body" idx="1"/>
          </p:nvPr>
        </p:nvSpPr>
        <p:spPr>
          <a:xfrm>
            <a:off x="311698" y="2009723"/>
            <a:ext cx="8520604" cy="341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>
                <a:uFillTx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  <a:defRPr>
                <a:uFillTx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■"/>
              <a:defRPr>
                <a:uFillTx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>
                <a:uFillTx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  <a:defRPr>
                <a:uFillTx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>
                <a:uFillTx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>
                <a:uFillTx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>
                <a:uFillTx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8656106" y="5539438"/>
            <a:ext cx="365058" cy="35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sldNum" idx="12"/>
          </p:nvPr>
        </p:nvSpPr>
        <p:spPr>
          <a:xfrm>
            <a:off x="8305800" y="6324600"/>
            <a:ext cx="386662" cy="37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 sz="1200">
              <a:solidFill>
                <a:srgbClr val="595959"/>
              </a:solidFill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>
            <a:spLocks noGrp="1"/>
          </p:cNvSpPr>
          <p:nvPr>
            <p:ph type="title"/>
          </p:nvPr>
        </p:nvSpPr>
        <p:spPr>
          <a:xfrm>
            <a:off x="311698" y="1302273"/>
            <a:ext cx="8520604" cy="5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3"/>
          <p:cNvSpPr txBox="1">
            <a:spLocks noGrp="1"/>
          </p:cNvSpPr>
          <p:nvPr>
            <p:ph type="body" idx="1"/>
          </p:nvPr>
        </p:nvSpPr>
        <p:spPr>
          <a:xfrm>
            <a:off x="311698" y="2009723"/>
            <a:ext cx="8520604" cy="341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3"/>
          <p:cNvSpPr txBox="1">
            <a:spLocks noGrp="1"/>
          </p:cNvSpPr>
          <p:nvPr>
            <p:ph type="sldNum" idx="12"/>
          </p:nvPr>
        </p:nvSpPr>
        <p:spPr>
          <a:xfrm>
            <a:off x="8656106" y="5539438"/>
            <a:ext cx="365058" cy="35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 sz="1400">
              <a:solidFill>
                <a:srgbClr val="000000"/>
              </a:solidFill>
              <a:uFillTx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1"/>
          <p:cNvGrpSpPr/>
          <p:nvPr/>
        </p:nvGrpSpPr>
        <p:grpSpPr>
          <a:xfrm>
            <a:off x="-289263" y="10925"/>
            <a:ext cx="2343620" cy="6836139"/>
            <a:chOff x="-1" y="-1"/>
            <a:chExt cx="2343618" cy="6836138"/>
          </a:xfrm>
        </p:grpSpPr>
        <p:sp>
          <p:nvSpPr>
            <p:cNvPr id="22" name="Google Shape;22;p1"/>
            <p:cNvSpPr>
              <a:spLocks/>
            </p:cNvSpPr>
            <p:nvPr/>
          </p:nvSpPr>
          <p:spPr>
            <a:xfrm>
              <a:off x="0" y="-1"/>
              <a:ext cx="2343612" cy="683613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endParaRPr sz="1800" b="1" i="0" u="none" strike="noStrike" cap="none">
                <a:solidFill>
                  <a:srgbClr val="FFFFFF"/>
                </a:solidFill>
                <a:uFillTx/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3" name="Google Shape;23;p1"/>
            <p:cNvSpPr txBox="1">
              <a:spLocks/>
            </p:cNvSpPr>
            <p:nvPr/>
          </p:nvSpPr>
          <p:spPr>
            <a:xfrm>
              <a:off x="-1" y="2552440"/>
              <a:ext cx="2343618" cy="1731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34300" rIns="34300" bIns="34300" anchor="ctr" anchorCtr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ru-RU" sz="1800" b="1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Әл-Фараби</a:t>
              </a:r>
              <a:r>
                <a:rPr lang="ru-RU" sz="1800" b="1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</a:t>
              </a:r>
              <a:r>
                <a:rPr lang="ru-RU" sz="1800" b="1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атындағы</a:t>
              </a:r>
              <a:r>
                <a:rPr lang="ru-RU" sz="1800" b="1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</a:t>
              </a:r>
              <a:r>
                <a:rPr lang="ru-RU" sz="1800" b="1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Қазақ</a:t>
              </a:r>
              <a:r>
                <a:rPr lang="ru-RU" sz="1800" b="1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</a:t>
              </a:r>
              <a:r>
                <a:rPr lang="ru-RU" sz="1800" b="1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ұлттық</a:t>
              </a:r>
              <a:r>
                <a:rPr lang="ru-RU" sz="1800" b="1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</a:t>
              </a:r>
              <a:r>
                <a:rPr lang="ru-RU" sz="1800" b="1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университеті</a:t>
              </a:r>
              <a:endParaRPr lang="ru-RU" sz="1800" b="1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lvl="0" algn="ctr">
                <a:buClr>
                  <a:srgbClr val="FFFFFF"/>
                </a:buClr>
                <a:buSzPts val="1800"/>
              </a:pPr>
              <a:r>
                <a:rPr lang="ru-RU" sz="1800" b="1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Медицина </a:t>
              </a:r>
              <a:r>
                <a:rPr lang="ru-RU" sz="1800" b="1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жоғары</a:t>
              </a:r>
              <a:r>
                <a:rPr lang="ru-RU" sz="1800" b="1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</a:t>
              </a:r>
              <a:r>
                <a:rPr lang="ru-RU" sz="1800" b="1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мектебі</a:t>
              </a:r>
              <a:endParaRPr dirty="0">
                <a:uFillTx/>
              </a:endParaRPr>
            </a:p>
          </p:txBody>
        </p:sp>
      </p:grpSp>
      <p:cxnSp>
        <p:nvCxnSpPr>
          <p:cNvPr id="24" name="Google Shape;24;p1"/>
          <p:cNvCxnSpPr/>
          <p:nvPr/>
        </p:nvCxnSpPr>
        <p:spPr>
          <a:xfrm>
            <a:off x="-5" y="2456435"/>
            <a:ext cx="9153547" cy="1"/>
          </a:xfrm>
          <a:prstGeom prst="straightConnector1">
            <a:avLst/>
          </a:prstGeom>
          <a:noFill/>
          <a:ln w="9525" cap="flat" cmpd="sng">
            <a:solidFill>
              <a:srgbClr val="B7B7B7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1"/>
          <p:cNvSpPr txBox="1">
            <a:spLocks/>
          </p:cNvSpPr>
          <p:nvPr/>
        </p:nvSpPr>
        <p:spPr>
          <a:xfrm>
            <a:off x="2555776" y="999979"/>
            <a:ext cx="687489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02060"/>
              </a:buClr>
              <a:buSzPts val="4400"/>
            </a:pP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rPr>
              <a:t>Эндокриндік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rPr>
              <a:t>жүйе</a:t>
            </a:r>
            <a:endParaRPr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pic>
        <p:nvPicPr>
          <p:cNvPr id="26" name="Google Shape;26;p1" descr="image1.png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383102" y="1215423"/>
            <a:ext cx="1227555" cy="106988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"/>
          <p:cNvSpPr txBox="1">
            <a:spLocks/>
          </p:cNvSpPr>
          <p:nvPr/>
        </p:nvSpPr>
        <p:spPr>
          <a:xfrm>
            <a:off x="2284383" y="2599280"/>
            <a:ext cx="102540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02060"/>
              </a:buClr>
              <a:buSzPts val="2600"/>
            </a:pPr>
            <a:r>
              <a:rPr lang="ru-RU" sz="2600" b="1" dirty="0" err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Басқа</a:t>
            </a:r>
            <a:r>
              <a:rPr lang="ru-RU" sz="2600" b="1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ішкі</a:t>
            </a:r>
            <a:r>
              <a:rPr lang="ru-RU" sz="2600" b="1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 секреция </a:t>
            </a:r>
            <a:r>
              <a:rPr lang="ru-RU" sz="2600" b="1" dirty="0" err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бездері</a:t>
            </a:r>
            <a:endParaRPr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roteko\Desktop\Без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9" y="2492896"/>
            <a:ext cx="8817772" cy="389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Google Shape;141;p11"/>
          <p:cNvSpPr txBox="1">
            <a:spLocks noGrp="1"/>
          </p:cNvSpPr>
          <p:nvPr>
            <p:ph type="sldNum" idx="4294967295"/>
          </p:nvPr>
        </p:nvSpPr>
        <p:spPr>
          <a:xfrm>
            <a:off x="8851902" y="6324600"/>
            <a:ext cx="292096" cy="28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000000"/>
                </a:solidFill>
                <a:uFillTx/>
              </a:rPr>
              <a:t>10</a:t>
            </a:fld>
            <a:endParaRPr>
              <a:uFillTx/>
            </a:endParaRPr>
          </a:p>
        </p:txBody>
      </p:sp>
      <p:sp>
        <p:nvSpPr>
          <p:cNvPr id="142" name="Google Shape;142;p11"/>
          <p:cNvSpPr txBox="1">
            <a:spLocks noGrp="1"/>
          </p:cNvSpPr>
          <p:nvPr>
            <p:ph type="title" idx="4294967295"/>
          </p:nvPr>
        </p:nvSpPr>
        <p:spPr>
          <a:xfrm>
            <a:off x="11115" y="44624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 algn="ctr">
              <a:buSzPts val="4400"/>
            </a:pPr>
            <a:r>
              <a:rPr lang="ru-RU" sz="4400" b="1" dirty="0" err="1"/>
              <a:t>Қалқанша</a:t>
            </a:r>
            <a:r>
              <a:rPr lang="ru-RU" sz="4400" b="1" dirty="0"/>
              <a:t> </a:t>
            </a:r>
            <a:r>
              <a:rPr lang="ru-RU" sz="4400" b="1" dirty="0" err="1"/>
              <a:t>маңы</a:t>
            </a:r>
            <a:r>
              <a:rPr lang="ru-RU" sz="4400" b="1" dirty="0"/>
              <a:t> </a:t>
            </a:r>
            <a:r>
              <a:rPr lang="ru-RU" sz="4400" b="1" dirty="0" err="1"/>
              <a:t>бездері</a:t>
            </a:r>
            <a:endParaRPr dirty="0">
              <a:uFillTx/>
            </a:endParaRPr>
          </a:p>
        </p:txBody>
      </p:sp>
      <p:sp>
        <p:nvSpPr>
          <p:cNvPr id="143" name="Google Shape;143;p11"/>
          <p:cNvSpPr txBox="1">
            <a:spLocks noGrp="1"/>
          </p:cNvSpPr>
          <p:nvPr>
            <p:ph type="body" idx="4294967295"/>
          </p:nvPr>
        </p:nvSpPr>
        <p:spPr>
          <a:xfrm>
            <a:off x="215142" y="980728"/>
            <a:ext cx="8964488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lvl="0" indent="-342900">
              <a:lnSpc>
                <a:spcPct val="100000"/>
              </a:lnSpc>
              <a:buClr>
                <a:srgbClr val="000000"/>
              </a:buClr>
              <a:buSzPts val="3200"/>
              <a:buFont typeface="Arial"/>
              <a:buChar char="•"/>
            </a:pPr>
            <a:r>
              <a:rPr lang="ru-RU" sz="1400" dirty="0" err="1">
                <a:solidFill>
                  <a:srgbClr val="000000"/>
                </a:solidFill>
              </a:rPr>
              <a:t>Қалқанша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безінің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артқы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бетіне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ішінара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енген</a:t>
            </a:r>
            <a:r>
              <a:rPr lang="ru-RU" sz="1400" dirty="0">
                <a:solidFill>
                  <a:srgbClr val="000000"/>
                </a:solidFill>
              </a:rPr>
              <a:t>, </a:t>
            </a:r>
            <a:r>
              <a:rPr lang="ru-RU" sz="1400" dirty="0" err="1">
                <a:solidFill>
                  <a:srgbClr val="000000"/>
                </a:solidFill>
              </a:rPr>
              <a:t>әдетте</a:t>
            </a:r>
            <a:r>
              <a:rPr lang="ru-RU" sz="1400" dirty="0">
                <a:solidFill>
                  <a:srgbClr val="000000"/>
                </a:solidFill>
              </a:rPr>
              <a:t> саны </a:t>
            </a:r>
            <a:r>
              <a:rPr lang="ru-RU" sz="1400" dirty="0" err="1">
                <a:solidFill>
                  <a:srgbClr val="000000"/>
                </a:solidFill>
              </a:rPr>
              <a:t>төрт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жұмыртқа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бездері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</a:p>
          <a:p>
            <a:pPr marL="342900" lvl="0" indent="-342900">
              <a:lnSpc>
                <a:spcPct val="100000"/>
              </a:lnSpc>
              <a:buClr>
                <a:srgbClr val="000000"/>
              </a:buClr>
              <a:buSzPts val="3200"/>
              <a:buFont typeface="Arial"/>
              <a:buChar char="•"/>
            </a:pPr>
            <a:r>
              <a:rPr lang="ru-RU" sz="1400" dirty="0" err="1">
                <a:solidFill>
                  <a:srgbClr val="000000"/>
                </a:solidFill>
              </a:rPr>
              <a:t>ұзындығы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шамамен</a:t>
            </a:r>
            <a:r>
              <a:rPr lang="ru-RU" sz="1400" dirty="0">
                <a:solidFill>
                  <a:srgbClr val="000000"/>
                </a:solidFill>
              </a:rPr>
              <a:t> 3-тен 8 мм-</a:t>
            </a:r>
            <a:r>
              <a:rPr lang="ru-RU" sz="1400" dirty="0" err="1">
                <a:solidFill>
                  <a:srgbClr val="000000"/>
                </a:solidFill>
              </a:rPr>
              <a:t>ге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дейін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және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ені</a:t>
            </a:r>
            <a:r>
              <a:rPr lang="ru-RU" sz="1400" dirty="0">
                <a:solidFill>
                  <a:srgbClr val="000000"/>
                </a:solidFill>
              </a:rPr>
              <a:t> 2-ден 5 мм-</a:t>
            </a:r>
            <a:r>
              <a:rPr lang="ru-RU" sz="1400" dirty="0" err="1">
                <a:solidFill>
                  <a:srgbClr val="000000"/>
                </a:solidFill>
              </a:rPr>
              <a:t>ге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дейін</a:t>
            </a:r>
            <a:r>
              <a:rPr lang="ru-RU" sz="1400" dirty="0">
                <a:solidFill>
                  <a:srgbClr val="000000"/>
                </a:solidFill>
              </a:rPr>
              <a:t>, ал </a:t>
            </a:r>
            <a:r>
              <a:rPr lang="ru-RU" sz="1400" dirty="0" err="1">
                <a:solidFill>
                  <a:srgbClr val="000000"/>
                </a:solidFill>
              </a:rPr>
              <a:t>қалқанша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фолликулалардан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жіңішке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талшықты</a:t>
            </a:r>
            <a:r>
              <a:rPr lang="ru-RU" sz="1400" dirty="0">
                <a:solidFill>
                  <a:srgbClr val="000000"/>
                </a:solidFill>
              </a:rPr>
              <a:t> капсула мен май </a:t>
            </a:r>
            <a:r>
              <a:rPr lang="ru-RU" sz="1400" dirty="0" err="1">
                <a:solidFill>
                  <a:srgbClr val="000000"/>
                </a:solidFill>
              </a:rPr>
              <a:t>тінімен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бөлінеді</a:t>
            </a:r>
            <a:endParaRPr lang="ru-RU" sz="14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00000"/>
              </a:lnSpc>
              <a:buClr>
                <a:srgbClr val="000000"/>
              </a:buClr>
              <a:buSzPts val="3200"/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кальций </a:t>
            </a:r>
            <a:r>
              <a:rPr lang="ru-RU" sz="1400" dirty="0" err="1">
                <a:solidFill>
                  <a:srgbClr val="000000"/>
                </a:solidFill>
              </a:rPr>
              <a:t>деңгейі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тым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төмендеген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кезде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қан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құрамын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қадағалап</a:t>
            </a:r>
            <a:r>
              <a:rPr lang="ru-RU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</a:rPr>
              <a:t>PTH </a:t>
            </a:r>
            <a:r>
              <a:rPr lang="ru-RU" sz="1400" dirty="0" err="1">
                <a:solidFill>
                  <a:srgbClr val="000000"/>
                </a:solidFill>
              </a:rPr>
              <a:t>бөліп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шығарады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</a:p>
          <a:p>
            <a:pPr marL="342900" lvl="0" indent="-342900">
              <a:lnSpc>
                <a:spcPct val="100000"/>
              </a:lnSpc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PTH </a:t>
            </a:r>
            <a:r>
              <a:rPr lang="ru-RU" sz="1400" dirty="0">
                <a:solidFill>
                  <a:srgbClr val="000000"/>
                </a:solidFill>
              </a:rPr>
              <a:t>кальций </a:t>
            </a:r>
            <a:r>
              <a:rPr lang="ru-RU" sz="1400" dirty="0" err="1">
                <a:solidFill>
                  <a:srgbClr val="000000"/>
                </a:solidFill>
              </a:rPr>
              <a:t>деңгейін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сүйектен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кальцийдің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қайта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сіңуін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ынталандыру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және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несептегі</a:t>
            </a:r>
            <a:r>
              <a:rPr lang="ru-RU" sz="1400" dirty="0">
                <a:solidFill>
                  <a:srgbClr val="000000"/>
                </a:solidFill>
              </a:rPr>
              <a:t> кальций </a:t>
            </a:r>
            <a:r>
              <a:rPr lang="ru-RU" sz="1400" dirty="0" err="1">
                <a:solidFill>
                  <a:srgbClr val="000000"/>
                </a:solidFill>
              </a:rPr>
              <a:t>шығынын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азайту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арқылы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жоғарылатады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>
            <a:spLocks noGrp="1"/>
          </p:cNvSpPr>
          <p:nvPr>
            <p:ph type="sldNum" idx="4294967295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000000"/>
                </a:solidFill>
                <a:uFillTx/>
              </a:rPr>
              <a:t>11</a:t>
            </a:fld>
            <a:endParaRPr>
              <a:uFillTx/>
            </a:endParaRPr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4294967295"/>
          </p:nvPr>
        </p:nvSpPr>
        <p:spPr>
          <a:xfrm>
            <a:off x="-2" y="0"/>
            <a:ext cx="91440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 algn="ctr">
              <a:buSzPts val="4400"/>
            </a:pPr>
            <a:r>
              <a:rPr lang="ru-RU" sz="4400" b="1" dirty="0" err="1"/>
              <a:t>Бүйрек</a:t>
            </a:r>
            <a:r>
              <a:rPr lang="ru-RU" sz="4400" b="1" dirty="0"/>
              <a:t> </a:t>
            </a:r>
            <a:r>
              <a:rPr lang="ru-RU" sz="4400" b="1" dirty="0" err="1"/>
              <a:t>үсті</a:t>
            </a:r>
            <a:r>
              <a:rPr lang="ru-RU" sz="4400" b="1" dirty="0"/>
              <a:t> </a:t>
            </a:r>
            <a:r>
              <a:rPr lang="ru-RU" sz="4400" b="1" dirty="0" err="1"/>
              <a:t>бездері</a:t>
            </a:r>
            <a:endParaRPr dirty="0">
              <a:uFillTx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4294967295"/>
          </p:nvPr>
        </p:nvSpPr>
        <p:spPr>
          <a:xfrm>
            <a:off x="304800" y="1196752"/>
            <a:ext cx="8610600" cy="48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342900" lvl="0" indent="-342900">
              <a:lnSpc>
                <a:spcPct val="90000"/>
              </a:lnSpc>
              <a:buClr>
                <a:srgbClr val="000000"/>
              </a:buClr>
              <a:buSzPts val="2800"/>
              <a:buFont typeface="Arial"/>
              <a:buChar char="•"/>
            </a:pPr>
            <a:r>
              <a:rPr lang="ru-RU" b="1" dirty="0" err="1">
                <a:solidFill>
                  <a:srgbClr val="000000"/>
                </a:solidFill>
              </a:rPr>
              <a:t>бұл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әр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бүйректің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жоғарғы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полюсіндегі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қақпақ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тәрізді</a:t>
            </a:r>
            <a:endParaRPr lang="ru-RU" b="1" dirty="0" smtClean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90000"/>
              </a:lnSpc>
              <a:buClr>
                <a:srgbClr val="000000"/>
              </a:buClr>
              <a:buSzPts val="2800"/>
              <a:buFont typeface="Arial"/>
              <a:buChar char="•"/>
            </a:pPr>
            <a:r>
              <a:rPr lang="ru-RU" dirty="0" err="1">
                <a:latin typeface="STIXMathJax_Main-Regular"/>
              </a:rPr>
              <a:t>перитонеальды</a:t>
            </a:r>
            <a:r>
              <a:rPr lang="ru-RU" dirty="0">
                <a:latin typeface="STIXMathJax_Main-Regular"/>
              </a:rPr>
              <a:t> </a:t>
            </a:r>
            <a:r>
              <a:rPr lang="ru-RU" dirty="0" err="1">
                <a:latin typeface="STIXMathJax_Main-Regular"/>
              </a:rPr>
              <a:t>және</a:t>
            </a:r>
            <a:r>
              <a:rPr lang="ru-RU" dirty="0">
                <a:latin typeface="STIXMathJax_Main-Regular"/>
              </a:rPr>
              <a:t> </a:t>
            </a:r>
            <a:r>
              <a:rPr lang="ru-RU" dirty="0" err="1">
                <a:latin typeface="STIXMathJax_Main-Regular"/>
              </a:rPr>
              <a:t>перитоний</a:t>
            </a:r>
            <a:r>
              <a:rPr lang="ru-RU" dirty="0">
                <a:latin typeface="STIXMathJax_Main-Regular"/>
              </a:rPr>
              <a:t> мен </a:t>
            </a:r>
            <a:r>
              <a:rPr lang="ru-RU" dirty="0" err="1">
                <a:latin typeface="STIXMathJax_Main-Regular"/>
              </a:rPr>
              <a:t>дененің</a:t>
            </a:r>
            <a:r>
              <a:rPr lang="ru-RU" dirty="0">
                <a:latin typeface="STIXMathJax_Main-Regular"/>
              </a:rPr>
              <a:t> </a:t>
            </a:r>
            <a:r>
              <a:rPr lang="ru-RU" dirty="0" err="1">
                <a:latin typeface="STIXMathJax_Main-Regular"/>
              </a:rPr>
              <a:t>артқы</a:t>
            </a:r>
            <a:r>
              <a:rPr lang="ru-RU" dirty="0">
                <a:latin typeface="STIXMathJax_Main-Regular"/>
              </a:rPr>
              <a:t> </a:t>
            </a:r>
            <a:r>
              <a:rPr lang="ru-RU" dirty="0" err="1">
                <a:latin typeface="STIXMathJax_Main-Regular"/>
              </a:rPr>
              <a:t>қабырғалары</a:t>
            </a:r>
            <a:r>
              <a:rPr lang="ru-RU" dirty="0">
                <a:latin typeface="STIXMathJax_Main-Regular"/>
              </a:rPr>
              <a:t> </a:t>
            </a:r>
            <a:r>
              <a:rPr lang="ru-RU" dirty="0" err="1">
                <a:latin typeface="STIXMathJax_Main-Regular"/>
              </a:rPr>
              <a:t>арасындағы</a:t>
            </a:r>
            <a:r>
              <a:rPr lang="ru-RU" dirty="0">
                <a:latin typeface="STIXMathJax_Main-Regular"/>
              </a:rPr>
              <a:t> </a:t>
            </a:r>
            <a:r>
              <a:rPr lang="ru-RU" dirty="0" err="1">
                <a:latin typeface="STIXMathJax_Main-Regular"/>
              </a:rPr>
              <a:t>перитональды</a:t>
            </a:r>
            <a:r>
              <a:rPr lang="ru-RU" dirty="0">
                <a:latin typeface="STIXMathJax_Main-Regular"/>
              </a:rPr>
              <a:t> </a:t>
            </a:r>
            <a:r>
              <a:rPr lang="ru-RU" dirty="0" err="1">
                <a:latin typeface="STIXMathJax_Main-Regular"/>
              </a:rPr>
              <a:t>қуыстан</a:t>
            </a:r>
            <a:r>
              <a:rPr lang="ru-RU" dirty="0">
                <a:latin typeface="STIXMathJax_Main-Regular"/>
              </a:rPr>
              <a:t> </a:t>
            </a:r>
            <a:r>
              <a:rPr lang="ru-RU" dirty="0" err="1">
                <a:latin typeface="STIXMathJax_Main-Regular"/>
              </a:rPr>
              <a:t>тыс</a:t>
            </a:r>
            <a:r>
              <a:rPr lang="ru-RU" dirty="0">
                <a:latin typeface="STIXMathJax_Main-Regular"/>
              </a:rPr>
              <a:t> </a:t>
            </a:r>
            <a:r>
              <a:rPr lang="ru-RU" dirty="0" err="1">
                <a:latin typeface="STIXMathJax_Main-Regular"/>
              </a:rPr>
              <a:t>жатқан</a:t>
            </a:r>
            <a:r>
              <a:rPr lang="en-US" dirty="0" smtClean="0"/>
              <a:t>.</a:t>
            </a:r>
            <a:r>
              <a:rPr lang="en-US" dirty="0" smtClean="0">
                <a:latin typeface="STIXMathJax_Main-Regular"/>
              </a:rPr>
              <a:t> </a:t>
            </a:r>
            <a:endParaRPr b="0" dirty="0">
              <a:uFillTx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800"/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</a:rPr>
              <a:t>тігінен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шамамен</a:t>
            </a:r>
            <a:r>
              <a:rPr lang="ru-RU" dirty="0">
                <a:solidFill>
                  <a:srgbClr val="000000"/>
                </a:solidFill>
              </a:rPr>
              <a:t> 5 см, </a:t>
            </a:r>
            <a:r>
              <a:rPr lang="ru-RU" dirty="0" err="1">
                <a:solidFill>
                  <a:srgbClr val="000000"/>
                </a:solidFill>
              </a:rPr>
              <a:t>ені</a:t>
            </a:r>
            <a:r>
              <a:rPr lang="ru-RU" dirty="0">
                <a:solidFill>
                  <a:srgbClr val="000000"/>
                </a:solidFill>
              </a:rPr>
              <a:t> 3 см </a:t>
            </a:r>
            <a:r>
              <a:rPr lang="ru-RU" dirty="0" err="1">
                <a:solidFill>
                  <a:srgbClr val="000000"/>
                </a:solidFill>
              </a:rPr>
              <a:t>және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алдыңғыдан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артқа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қарай</a:t>
            </a:r>
            <a:r>
              <a:rPr lang="ru-RU" dirty="0">
                <a:solidFill>
                  <a:srgbClr val="000000"/>
                </a:solidFill>
              </a:rPr>
              <a:t> 1 см. </a:t>
            </a:r>
            <a:r>
              <a:rPr lang="ru-RU" dirty="0" err="1">
                <a:solidFill>
                  <a:srgbClr val="000000"/>
                </a:solidFill>
              </a:rPr>
              <a:t>Жаңа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туылған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нәрестеде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оның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салмағы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шамамен</a:t>
            </a:r>
            <a:r>
              <a:rPr lang="ru-RU" dirty="0">
                <a:solidFill>
                  <a:srgbClr val="000000"/>
                </a:solidFill>
              </a:rPr>
              <a:t> 8-ден 10 г-</a:t>
            </a:r>
            <a:r>
              <a:rPr lang="ru-RU" dirty="0" err="1">
                <a:solidFill>
                  <a:srgbClr val="000000"/>
                </a:solidFill>
              </a:rPr>
              <a:t>ға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дейін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ересектерде</a:t>
            </a:r>
            <a:r>
              <a:rPr lang="ru-RU" dirty="0">
                <a:solidFill>
                  <a:srgbClr val="000000"/>
                </a:solidFill>
              </a:rPr>
              <a:t> 4-5 г </a:t>
            </a:r>
            <a:r>
              <a:rPr lang="ru-RU" dirty="0" err="1" smtClean="0">
                <a:solidFill>
                  <a:srgbClr val="000000"/>
                </a:solidFill>
              </a:rPr>
              <a:t>құрайды</a:t>
            </a:r>
            <a:endParaRPr lang="ru-RU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800"/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b="1" dirty="0" err="1">
                <a:solidFill>
                  <a:srgbClr val="000000"/>
                </a:solidFill>
              </a:rPr>
              <a:t>бүйрек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үсті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безі</a:t>
            </a:r>
            <a:r>
              <a:rPr lang="ru-RU" b="1" dirty="0">
                <a:solidFill>
                  <a:srgbClr val="000000"/>
                </a:solidFill>
              </a:rPr>
              <a:t> - </a:t>
            </a:r>
            <a:r>
              <a:rPr lang="ru-RU" dirty="0" err="1">
                <a:solidFill>
                  <a:srgbClr val="000000"/>
                </a:solidFill>
              </a:rPr>
              <a:t>бұл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бездің</a:t>
            </a:r>
            <a:r>
              <a:rPr lang="ru-RU" dirty="0">
                <a:solidFill>
                  <a:srgbClr val="000000"/>
                </a:solidFill>
              </a:rPr>
              <a:t> 10% -дан 20% -на </a:t>
            </a:r>
            <a:r>
              <a:rPr lang="ru-RU" dirty="0" err="1">
                <a:solidFill>
                  <a:srgbClr val="000000"/>
                </a:solidFill>
              </a:rPr>
              <a:t>дейін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оның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түсі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сұрдан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қою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қызылға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дейін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marL="742950" lvl="1" indent="-28575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endParaRPr lang="ru-RU" b="1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dirty="0">
                <a:solidFill>
                  <a:srgbClr val="000000"/>
                </a:solidFill>
              </a:rPr>
              <a:t>80 - 90% </a:t>
            </a:r>
            <a:r>
              <a:rPr lang="ru-RU" dirty="0" err="1">
                <a:solidFill>
                  <a:srgbClr val="000000"/>
                </a:solidFill>
              </a:rPr>
              <a:t>құрайтын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бүйрек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үсті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безінің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қыртысы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Без </a:t>
            </a:r>
            <a:r>
              <a:rPr lang="ru-RU" dirty="0">
                <a:solidFill>
                  <a:srgbClr val="000000"/>
                </a:solidFill>
              </a:rPr>
              <a:t>- </a:t>
            </a:r>
            <a:r>
              <a:rPr lang="ru-RU" dirty="0" err="1">
                <a:solidFill>
                  <a:srgbClr val="000000"/>
                </a:solidFill>
              </a:rPr>
              <a:t>оның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жоғары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концентрациясына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байланысты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сарғыш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түс</a:t>
            </a:r>
            <a:r>
              <a:rPr lang="ru-RU" dirty="0" smtClean="0">
                <a:solidFill>
                  <a:srgbClr val="000000"/>
                </a:solidFill>
              </a:rPr>
              <a:t> холестерин </a:t>
            </a:r>
            <a:r>
              <a:rPr lang="ru-RU" dirty="0" err="1">
                <a:solidFill>
                  <a:srgbClr val="000000"/>
                </a:solidFill>
              </a:rPr>
              <a:t>және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басқа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липидтер</a:t>
            </a:r>
            <a:r>
              <a:rPr lang="ru-RU" dirty="0">
                <a:solidFill>
                  <a:srgbClr val="000000"/>
                </a:solidFill>
              </a:rPr>
              <a:t>.</a:t>
            </a:r>
            <a:endParaRPr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>
            <a:spLocks noGrp="1"/>
          </p:cNvSpPr>
          <p:nvPr>
            <p:ph type="title" idx="4294967295"/>
          </p:nvPr>
        </p:nvSpPr>
        <p:spPr>
          <a:xfrm>
            <a:off x="-2" y="76200"/>
            <a:ext cx="91440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 algn="ctr">
              <a:buSzPts val="4400"/>
            </a:pPr>
            <a:r>
              <a:rPr lang="ru-RU" sz="4400" b="1" dirty="0" err="1"/>
              <a:t>Бүйрек</a:t>
            </a:r>
            <a:r>
              <a:rPr lang="ru-RU" sz="4400" b="1" dirty="0"/>
              <a:t> </a:t>
            </a:r>
            <a:r>
              <a:rPr lang="ru-RU" sz="4400" b="1" dirty="0" err="1"/>
              <a:t>үсті</a:t>
            </a:r>
            <a:r>
              <a:rPr lang="ru-RU" sz="4400" b="1" dirty="0"/>
              <a:t> </a:t>
            </a:r>
            <a:r>
              <a:rPr lang="ru-RU" sz="4400" b="1" dirty="0" err="1"/>
              <a:t>бездері</a:t>
            </a:r>
            <a:endParaRPr dirty="0">
              <a:uFillTx/>
            </a:endParaRPr>
          </a:p>
        </p:txBody>
      </p:sp>
      <p:sp>
        <p:nvSpPr>
          <p:cNvPr id="158" name="Google Shape;158;p12"/>
          <p:cNvSpPr txBox="1">
            <a:spLocks/>
          </p:cNvSpPr>
          <p:nvPr/>
        </p:nvSpPr>
        <p:spPr>
          <a:xfrm>
            <a:off x="2792411" y="5022850"/>
            <a:ext cx="597484" cy="25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Valve</a:t>
            </a:r>
            <a:endParaRPr>
              <a:uFillTx/>
            </a:endParaRPr>
          </a:p>
        </p:txBody>
      </p:sp>
      <p:cxnSp>
        <p:nvCxnSpPr>
          <p:cNvPr id="162" name="Google Shape;162;p12"/>
          <p:cNvCxnSpPr/>
          <p:nvPr/>
        </p:nvCxnSpPr>
        <p:spPr>
          <a:xfrm>
            <a:off x="7987506" y="3105150"/>
            <a:ext cx="12702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146" name="Picture 2" descr="C:\Users\Broteko\Desktop\Безы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11" y="1340768"/>
            <a:ext cx="8564563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9834" y="626440"/>
            <a:ext cx="2966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Бүйрек</a:t>
            </a:r>
            <a:r>
              <a:rPr lang="ru-RU" sz="2000" b="1" dirty="0"/>
              <a:t> </a:t>
            </a:r>
            <a:r>
              <a:rPr lang="ru-RU" sz="2000" b="1" dirty="0" err="1"/>
              <a:t>үсті</a:t>
            </a:r>
            <a:r>
              <a:rPr lang="ru-RU" sz="2000" b="1" dirty="0"/>
              <a:t> </a:t>
            </a:r>
            <a:r>
              <a:rPr lang="ru-RU" sz="2000" b="1" dirty="0" err="1"/>
              <a:t>медулла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627754"/>
            <a:ext cx="3882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/>
              <a:t>Бүйрек</a:t>
            </a:r>
            <a:r>
              <a:rPr lang="ru-RU" sz="2000" b="1" dirty="0"/>
              <a:t> </a:t>
            </a:r>
            <a:r>
              <a:rPr lang="ru-RU" sz="2000" b="1" dirty="0" err="1"/>
              <a:t>үсті</a:t>
            </a:r>
            <a:r>
              <a:rPr lang="ru-RU" sz="2000" b="1" dirty="0"/>
              <a:t> </a:t>
            </a:r>
            <a:r>
              <a:rPr lang="ru-RU" sz="2000" b="1" dirty="0" err="1"/>
              <a:t>безінің</a:t>
            </a:r>
            <a:r>
              <a:rPr lang="ru-RU" sz="2000" b="1" dirty="0"/>
              <a:t> </a:t>
            </a:r>
            <a:r>
              <a:rPr lang="ru-RU" sz="2000" b="1" dirty="0" err="1"/>
              <a:t>қыртысы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33843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dirty="0" err="1"/>
              <a:t>әрі</a:t>
            </a:r>
            <a:r>
              <a:rPr lang="ru-RU" sz="1600" dirty="0"/>
              <a:t> </a:t>
            </a:r>
            <a:r>
              <a:rPr lang="ru-RU" sz="1600" dirty="0" err="1"/>
              <a:t>эндокриндік</a:t>
            </a:r>
            <a:r>
              <a:rPr lang="ru-RU" sz="1600" dirty="0"/>
              <a:t> без, </a:t>
            </a:r>
            <a:r>
              <a:rPr lang="ru-RU" sz="1600" dirty="0" err="1"/>
              <a:t>әрі</a:t>
            </a:r>
            <a:r>
              <a:rPr lang="ru-RU" sz="1600" dirty="0"/>
              <a:t> </a:t>
            </a:r>
            <a:r>
              <a:rPr lang="ru-RU" sz="1600" dirty="0" err="1"/>
              <a:t>симпатикалық</a:t>
            </a:r>
            <a:r>
              <a:rPr lang="ru-RU" sz="1600" dirty="0"/>
              <a:t> </a:t>
            </a:r>
            <a:r>
              <a:rPr lang="ru-RU" sz="1600" dirty="0" err="1"/>
              <a:t>жүйке</a:t>
            </a:r>
            <a:r>
              <a:rPr lang="ru-RU" sz="1600" dirty="0"/>
              <a:t> </a:t>
            </a:r>
            <a:r>
              <a:rPr lang="ru-RU" sz="1600" dirty="0" err="1"/>
              <a:t>жүйесінің</a:t>
            </a:r>
            <a:r>
              <a:rPr lang="ru-RU" sz="1600" dirty="0"/>
              <a:t> </a:t>
            </a:r>
            <a:r>
              <a:rPr lang="ru-RU" sz="1600" dirty="0" err="1"/>
              <a:t>ганглионы</a:t>
            </a:r>
            <a:r>
              <a:rPr lang="ru-RU" sz="1600" dirty="0"/>
              <a:t> </a:t>
            </a:r>
            <a:r>
              <a:rPr lang="ru-RU" sz="1600" dirty="0" err="1"/>
              <a:t>ретінде</a:t>
            </a:r>
            <a:r>
              <a:rPr lang="ru-RU" sz="1600" dirty="0"/>
              <a:t> </a:t>
            </a:r>
            <a:r>
              <a:rPr lang="ru-RU" sz="1600" dirty="0" err="1"/>
              <a:t>әрекет</a:t>
            </a:r>
            <a:r>
              <a:rPr lang="ru-RU" sz="1600" dirty="0"/>
              <a:t> </a:t>
            </a:r>
            <a:r>
              <a:rPr lang="ru-RU" sz="1600" dirty="0" err="1" smtClean="0"/>
              <a:t>етеді</a:t>
            </a:r>
            <a:endParaRPr lang="ru-RU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err="1"/>
              <a:t>Симпатикалық</a:t>
            </a:r>
            <a:r>
              <a:rPr lang="ru-RU" sz="1600" dirty="0"/>
              <a:t> </a:t>
            </a:r>
            <a:r>
              <a:rPr lang="ru-RU" sz="1600" dirty="0" err="1"/>
              <a:t>преганглиондық</a:t>
            </a:r>
            <a:r>
              <a:rPr lang="ru-RU" sz="1600" dirty="0"/>
              <a:t> </a:t>
            </a:r>
            <a:r>
              <a:rPr lang="ru-RU" sz="1600" dirty="0" err="1"/>
              <a:t>жүйке</a:t>
            </a:r>
            <a:r>
              <a:rPr lang="ru-RU" sz="1600" dirty="0"/>
              <a:t> </a:t>
            </a:r>
            <a:r>
              <a:rPr lang="ru-RU" sz="1600" dirty="0" err="1"/>
              <a:t>талшықтары</a:t>
            </a:r>
            <a:r>
              <a:rPr lang="ru-RU" sz="1600" dirty="0"/>
              <a:t> </a:t>
            </a:r>
            <a:r>
              <a:rPr lang="ru-RU" sz="1600" dirty="0" err="1"/>
              <a:t>кортекс</a:t>
            </a:r>
            <a:r>
              <a:rPr lang="ru-RU" sz="1600" dirty="0"/>
              <a:t> </a:t>
            </a:r>
            <a:r>
              <a:rPr lang="ru-RU" sz="1600" dirty="0" err="1"/>
              <a:t>арқылы</a:t>
            </a:r>
            <a:r>
              <a:rPr lang="ru-RU" sz="1600" dirty="0"/>
              <a:t> </a:t>
            </a:r>
            <a:r>
              <a:rPr lang="ru-RU" sz="1600" dirty="0" err="1"/>
              <a:t>еніп</a:t>
            </a:r>
            <a:r>
              <a:rPr lang="ru-RU" sz="1600" dirty="0"/>
              <a:t>, </a:t>
            </a:r>
            <a:r>
              <a:rPr lang="ru-RU" sz="1600" dirty="0" err="1"/>
              <a:t>хромаффин</a:t>
            </a:r>
            <a:r>
              <a:rPr lang="ru-RU" sz="1600" dirty="0"/>
              <a:t> </a:t>
            </a:r>
            <a:r>
              <a:rPr lang="ru-RU" sz="1600" dirty="0" err="1"/>
              <a:t>жасушаларына</a:t>
            </a:r>
            <a:r>
              <a:rPr lang="ru-RU" sz="1600" dirty="0"/>
              <a:t> - </a:t>
            </a:r>
            <a:r>
              <a:rPr lang="ru-RU" sz="1600" b="1" dirty="0" err="1"/>
              <a:t>нейроэндокриндік</a:t>
            </a:r>
            <a:r>
              <a:rPr lang="ru-RU" sz="1600" b="1" dirty="0"/>
              <a:t> </a:t>
            </a:r>
            <a:r>
              <a:rPr lang="ru-RU" sz="1600" b="1" dirty="0" err="1"/>
              <a:t>жасушаларға</a:t>
            </a:r>
            <a:r>
              <a:rPr lang="ru-RU" sz="1600" b="1" dirty="0"/>
              <a:t> </a:t>
            </a:r>
            <a:r>
              <a:rPr lang="ru-RU" sz="1600" dirty="0"/>
              <a:t>- </a:t>
            </a:r>
            <a:r>
              <a:rPr lang="ru-RU" sz="1600" dirty="0" err="1"/>
              <a:t>катехоламиндер</a:t>
            </a:r>
            <a:r>
              <a:rPr lang="ru-RU" sz="1600" dirty="0"/>
              <a:t> </a:t>
            </a:r>
            <a:r>
              <a:rPr lang="ru-RU" sz="1600" dirty="0" err="1"/>
              <a:t>қоспасын</a:t>
            </a:r>
            <a:r>
              <a:rPr lang="ru-RU" sz="1600" dirty="0"/>
              <a:t> </a:t>
            </a:r>
            <a:r>
              <a:rPr lang="ru-RU" sz="1600" dirty="0" err="1"/>
              <a:t>шығарады</a:t>
            </a:r>
            <a:r>
              <a:rPr lang="ru-RU" sz="1600" dirty="0"/>
              <a:t>: </a:t>
            </a:r>
            <a:r>
              <a:rPr lang="ru-RU" sz="1600" b="1" dirty="0" err="1" smtClean="0"/>
              <a:t>эпинефриннің</a:t>
            </a:r>
            <a:r>
              <a:rPr lang="ru-RU" sz="1600" b="1" dirty="0" smtClean="0"/>
              <a:t> </a:t>
            </a:r>
            <a:r>
              <a:rPr lang="ru-RU" sz="1600" dirty="0" err="1"/>
              <a:t>төрттен</a:t>
            </a:r>
            <a:r>
              <a:rPr lang="ru-RU" sz="1600" dirty="0"/>
              <a:t> </a:t>
            </a:r>
            <a:r>
              <a:rPr lang="ru-RU" sz="1600" dirty="0" err="1"/>
              <a:t>үш</a:t>
            </a:r>
            <a:r>
              <a:rPr lang="ru-RU" sz="1600" dirty="0"/>
              <a:t> </a:t>
            </a:r>
            <a:r>
              <a:rPr lang="ru-RU" sz="1600" dirty="0" err="1"/>
              <a:t>бөлігі</a:t>
            </a:r>
            <a:r>
              <a:rPr lang="ru-RU" sz="1600" dirty="0"/>
              <a:t>, </a:t>
            </a:r>
            <a:r>
              <a:rPr lang="ru-RU" sz="1600" dirty="0" err="1" smtClean="0"/>
              <a:t>төрттен</a:t>
            </a:r>
            <a:r>
              <a:rPr lang="ru-RU" sz="1600" dirty="0" smtClean="0"/>
              <a:t> </a:t>
            </a:r>
            <a:r>
              <a:rPr lang="ru-RU" sz="1600" dirty="0" err="1"/>
              <a:t>бірі</a:t>
            </a:r>
            <a:endParaRPr lang="ru-RU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/>
              <a:t>норадреналин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b="1" dirty="0" err="1"/>
              <a:t>допамин</a:t>
            </a:r>
            <a:r>
              <a:rPr lang="ru-RU" sz="1600" b="1" dirty="0"/>
              <a:t> </a:t>
            </a:r>
            <a:r>
              <a:rPr lang="ru-RU" sz="1600" dirty="0" err="1"/>
              <a:t>ізі</a:t>
            </a:r>
            <a:r>
              <a:rPr lang="ru-RU" sz="1600" dirty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628800"/>
            <a:ext cx="511256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dirty="0" err="1"/>
              <a:t>медулланы</a:t>
            </a:r>
            <a:r>
              <a:rPr lang="ru-RU" sz="1600" dirty="0"/>
              <a:t> </a:t>
            </a:r>
            <a:r>
              <a:rPr lang="ru-RU" sz="1600" dirty="0" err="1"/>
              <a:t>барлық</a:t>
            </a:r>
            <a:r>
              <a:rPr lang="ru-RU" sz="1600" dirty="0"/>
              <a:t> </a:t>
            </a:r>
            <a:r>
              <a:rPr lang="ru-RU" sz="1600" dirty="0" err="1"/>
              <a:t>жағынан</a:t>
            </a:r>
            <a:r>
              <a:rPr lang="ru-RU" sz="1600" dirty="0"/>
              <a:t> </a:t>
            </a:r>
            <a:r>
              <a:rPr lang="ru-RU" sz="1600" dirty="0" err="1"/>
              <a:t>қоршап</a:t>
            </a:r>
            <a:r>
              <a:rPr lang="ru-RU" sz="1600" dirty="0"/>
              <a:t> </a:t>
            </a:r>
            <a:r>
              <a:rPr lang="ru-RU" sz="1600" dirty="0" err="1" smtClean="0"/>
              <a:t>тұрады</a:t>
            </a:r>
            <a:endParaRPr lang="ru-RU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err="1"/>
              <a:t>Жалпы</a:t>
            </a:r>
            <a:r>
              <a:rPr lang="ru-RU" sz="1600" dirty="0"/>
              <a:t> </a:t>
            </a:r>
            <a:r>
              <a:rPr lang="ru-RU" sz="1600" dirty="0" err="1"/>
              <a:t>алғанда</a:t>
            </a:r>
            <a:r>
              <a:rPr lang="ru-RU" sz="1600" dirty="0"/>
              <a:t> </a:t>
            </a:r>
            <a:r>
              <a:rPr lang="ru-RU" sz="1600" dirty="0" err="1"/>
              <a:t>кортикостероидтар</a:t>
            </a:r>
            <a:r>
              <a:rPr lang="ru-RU" sz="1600" dirty="0"/>
              <a:t> </a:t>
            </a:r>
            <a:r>
              <a:rPr lang="ru-RU" sz="1600" dirty="0" err="1"/>
              <a:t>немесе</a:t>
            </a:r>
            <a:r>
              <a:rPr lang="ru-RU" sz="1600" dirty="0"/>
              <a:t> </a:t>
            </a:r>
            <a:r>
              <a:rPr lang="ru-RU" sz="1600" dirty="0" err="1"/>
              <a:t>кортикоидтар</a:t>
            </a:r>
            <a:r>
              <a:rPr lang="ru-RU" sz="1600" dirty="0"/>
              <a:t> </a:t>
            </a:r>
            <a:r>
              <a:rPr lang="ru-RU" sz="1600" dirty="0" err="1"/>
              <a:t>деп</a:t>
            </a:r>
            <a:r>
              <a:rPr lang="ru-RU" sz="1600" dirty="0"/>
              <a:t> </a:t>
            </a:r>
            <a:r>
              <a:rPr lang="ru-RU" sz="1600" dirty="0" err="1"/>
              <a:t>аталатын</a:t>
            </a:r>
            <a:r>
              <a:rPr lang="ru-RU" sz="1600" dirty="0"/>
              <a:t> 25-тен </a:t>
            </a:r>
            <a:r>
              <a:rPr lang="ru-RU" sz="1600" dirty="0" err="1"/>
              <a:t>астам</a:t>
            </a:r>
            <a:r>
              <a:rPr lang="ru-RU" sz="1600" dirty="0"/>
              <a:t> </a:t>
            </a:r>
            <a:r>
              <a:rPr lang="ru-RU" sz="1600" b="1" dirty="0" err="1"/>
              <a:t>стероидты</a:t>
            </a:r>
            <a:r>
              <a:rPr lang="ru-RU" sz="1600" b="1" dirty="0"/>
              <a:t> </a:t>
            </a:r>
            <a:r>
              <a:rPr lang="ru-RU" sz="1600" dirty="0" err="1"/>
              <a:t>гормондар</a:t>
            </a:r>
            <a:r>
              <a:rPr lang="ru-RU" sz="1600" dirty="0"/>
              <a:t> </a:t>
            </a:r>
            <a:r>
              <a:rPr lang="ru-RU" sz="1600" dirty="0" err="1"/>
              <a:t>шығарады</a:t>
            </a:r>
            <a:r>
              <a:rPr lang="ru-RU" sz="1600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err="1"/>
              <a:t>үш</a:t>
            </a:r>
            <a:r>
              <a:rPr lang="ru-RU" sz="1600" dirty="0"/>
              <a:t> категория: </a:t>
            </a:r>
            <a:r>
              <a:rPr lang="ru-RU" sz="1600" dirty="0" err="1"/>
              <a:t>организмнің</a:t>
            </a:r>
            <a:r>
              <a:rPr lang="ru-RU" sz="1600" dirty="0"/>
              <a:t> </a:t>
            </a:r>
            <a:r>
              <a:rPr lang="ru-RU" sz="1600" dirty="0" err="1"/>
              <a:t>электролиттік</a:t>
            </a:r>
            <a:r>
              <a:rPr lang="ru-RU" sz="1600" dirty="0"/>
              <a:t> </a:t>
            </a:r>
            <a:r>
              <a:rPr lang="ru-RU" sz="1600" dirty="0" err="1"/>
              <a:t>балансын</a:t>
            </a:r>
            <a:r>
              <a:rPr lang="ru-RU" sz="1600" dirty="0"/>
              <a:t> </a:t>
            </a:r>
            <a:r>
              <a:rPr lang="ru-RU" sz="1600" dirty="0" err="1"/>
              <a:t>реттейтін</a:t>
            </a:r>
            <a:r>
              <a:rPr lang="ru-RU" sz="1600" dirty="0"/>
              <a:t> </a:t>
            </a:r>
            <a:r>
              <a:rPr lang="ru-RU" sz="1600" b="1" dirty="0" err="1"/>
              <a:t>минералокортикоидтар</a:t>
            </a:r>
            <a:r>
              <a:rPr lang="ru-RU" sz="1600" b="1" dirty="0"/>
              <a:t>; </a:t>
            </a:r>
            <a:r>
              <a:rPr lang="ru-RU" sz="1600" dirty="0" err="1"/>
              <a:t>глюкозаның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басқа</a:t>
            </a:r>
            <a:r>
              <a:rPr lang="ru-RU" sz="1600" dirty="0"/>
              <a:t> </a:t>
            </a:r>
            <a:r>
              <a:rPr lang="ru-RU" sz="1600" dirty="0" err="1"/>
              <a:t>органикалық</a:t>
            </a:r>
            <a:r>
              <a:rPr lang="ru-RU" sz="1600" dirty="0"/>
              <a:t> </a:t>
            </a:r>
            <a:r>
              <a:rPr lang="ru-RU" sz="1600" dirty="0" err="1"/>
              <a:t>отынның</a:t>
            </a:r>
            <a:r>
              <a:rPr lang="ru-RU" sz="1600" dirty="0"/>
              <a:t> </a:t>
            </a:r>
            <a:r>
              <a:rPr lang="ru-RU" sz="1600" dirty="0" err="1"/>
              <a:t>метаболизмін</a:t>
            </a:r>
            <a:r>
              <a:rPr lang="ru-RU" sz="1600" dirty="0"/>
              <a:t> </a:t>
            </a:r>
            <a:r>
              <a:rPr lang="ru-RU" sz="1600" dirty="0" err="1"/>
              <a:t>реттейтін</a:t>
            </a:r>
            <a:r>
              <a:rPr lang="ru-RU" sz="1600" dirty="0"/>
              <a:t> </a:t>
            </a:r>
            <a:r>
              <a:rPr lang="ru-RU" sz="1600" dirty="0" err="1"/>
              <a:t>глюкокортикоидтар</a:t>
            </a:r>
            <a:r>
              <a:rPr lang="ru-RU" sz="1600" dirty="0"/>
              <a:t>;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b="1" dirty="0" err="1"/>
              <a:t>жыныстық</a:t>
            </a:r>
            <a:r>
              <a:rPr lang="ru-RU" sz="1600" b="1" dirty="0"/>
              <a:t> </a:t>
            </a:r>
            <a:r>
              <a:rPr lang="ru-RU" sz="1600" b="1" dirty="0" err="1"/>
              <a:t>стероидтар</a:t>
            </a:r>
            <a:r>
              <a:rPr lang="ru-RU" sz="1600" dirty="0"/>
              <a:t>, </a:t>
            </a:r>
            <a:r>
              <a:rPr lang="ru-RU" sz="1600" dirty="0" err="1"/>
              <a:t>әртүрлі</a:t>
            </a:r>
            <a:r>
              <a:rPr lang="ru-RU" sz="1600" dirty="0"/>
              <a:t> даму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репродуктивті</a:t>
            </a:r>
            <a:r>
              <a:rPr lang="ru-RU" sz="1600" dirty="0"/>
              <a:t> </a:t>
            </a:r>
            <a:r>
              <a:rPr lang="ru-RU" sz="1600" dirty="0" err="1"/>
              <a:t>функциялары</a:t>
            </a:r>
            <a:r>
              <a:rPr lang="ru-RU" sz="1600" dirty="0"/>
              <a:t> бар</a:t>
            </a:r>
            <a:r>
              <a:rPr lang="ru-RU" sz="1600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err="1"/>
              <a:t>Бүйрек</a:t>
            </a:r>
            <a:r>
              <a:rPr lang="ru-RU" sz="1600" dirty="0"/>
              <a:t> </a:t>
            </a:r>
            <a:r>
              <a:rPr lang="ru-RU" sz="1600" dirty="0" err="1"/>
              <a:t>үсті</a:t>
            </a:r>
            <a:r>
              <a:rPr lang="ru-RU" sz="1600" dirty="0"/>
              <a:t> </a:t>
            </a:r>
            <a:r>
              <a:rPr lang="ru-RU" sz="1600" dirty="0" err="1"/>
              <a:t>безінің</a:t>
            </a:r>
            <a:r>
              <a:rPr lang="ru-RU" sz="1600" dirty="0"/>
              <a:t> </a:t>
            </a:r>
            <a:r>
              <a:rPr lang="ru-RU" sz="1600" dirty="0" err="1"/>
              <a:t>қыртысының</a:t>
            </a:r>
            <a:r>
              <a:rPr lang="ru-RU" sz="1600" dirty="0"/>
              <a:t> </a:t>
            </a:r>
            <a:r>
              <a:rPr lang="ru-RU" sz="1600" dirty="0" err="1"/>
              <a:t>үш</a:t>
            </a:r>
            <a:r>
              <a:rPr lang="ru-RU" sz="1600" dirty="0"/>
              <a:t> </a:t>
            </a:r>
            <a:r>
              <a:rPr lang="ru-RU" sz="1600" dirty="0" err="1"/>
              <a:t>қабаты</a:t>
            </a:r>
            <a:r>
              <a:rPr lang="ru-RU" sz="1600" dirty="0"/>
              <a:t> бар</a:t>
            </a:r>
            <a:r>
              <a:rPr lang="ru-RU" sz="1600" dirty="0" smtClean="0"/>
              <a:t>:</a:t>
            </a:r>
          </a:p>
          <a:p>
            <a:endParaRPr lang="ru-RU" sz="1600" dirty="0" smtClean="0"/>
          </a:p>
          <a:p>
            <a:r>
              <a:rPr lang="ru-RU" sz="1600" dirty="0" smtClean="0"/>
              <a:t>1. </a:t>
            </a:r>
            <a:r>
              <a:rPr lang="en-US" sz="1600" dirty="0" smtClean="0"/>
              <a:t>The </a:t>
            </a:r>
            <a:r>
              <a:rPr lang="en-US" sz="1600" b="1" dirty="0" smtClean="0"/>
              <a:t>zona glomerulosa </a:t>
            </a:r>
            <a:r>
              <a:rPr lang="en-US" sz="1600" dirty="0" smtClean="0"/>
              <a:t>(Aldosterone)</a:t>
            </a:r>
          </a:p>
          <a:p>
            <a:r>
              <a:rPr lang="ru-RU" sz="1600" dirty="0" smtClean="0"/>
              <a:t>2. </a:t>
            </a:r>
            <a:r>
              <a:rPr lang="en-US" sz="1600" dirty="0" smtClean="0"/>
              <a:t>The </a:t>
            </a:r>
            <a:r>
              <a:rPr lang="en-US" sz="1600" b="1" dirty="0"/>
              <a:t>zona </a:t>
            </a:r>
            <a:r>
              <a:rPr lang="en-US" sz="1600" b="1" dirty="0" err="1" smtClean="0"/>
              <a:t>fasciculata</a:t>
            </a:r>
            <a:r>
              <a:rPr lang="en-US" sz="1600" b="1" dirty="0" smtClean="0"/>
              <a:t> </a:t>
            </a:r>
            <a:r>
              <a:rPr lang="en-US" sz="1600" dirty="0" smtClean="0"/>
              <a:t>(Cortisol, </a:t>
            </a:r>
            <a:r>
              <a:rPr lang="en-US" sz="1600" dirty="0"/>
              <a:t>Androgens</a:t>
            </a:r>
            <a:r>
              <a:rPr lang="en-US" sz="1600" dirty="0" smtClean="0"/>
              <a:t>)</a:t>
            </a:r>
          </a:p>
          <a:p>
            <a:r>
              <a:rPr lang="ru-RU" sz="1600" dirty="0" smtClean="0"/>
              <a:t>3. </a:t>
            </a:r>
            <a:r>
              <a:rPr lang="en-US" sz="1600" dirty="0" smtClean="0"/>
              <a:t>The</a:t>
            </a:r>
            <a:r>
              <a:rPr lang="en-US" sz="1600" b="1" dirty="0" smtClean="0"/>
              <a:t> </a:t>
            </a:r>
            <a:r>
              <a:rPr lang="en-US" sz="1600" b="1" dirty="0"/>
              <a:t>zona </a:t>
            </a:r>
            <a:r>
              <a:rPr lang="en-US" sz="1600" b="1" dirty="0" err="1" smtClean="0"/>
              <a:t>reticularis</a:t>
            </a:r>
            <a:r>
              <a:rPr lang="en-US" sz="1600" b="1" dirty="0" smtClean="0"/>
              <a:t> </a:t>
            </a:r>
            <a:r>
              <a:rPr lang="en-US" sz="1600" dirty="0" smtClean="0"/>
              <a:t>(Cortisol, </a:t>
            </a:r>
            <a:r>
              <a:rPr lang="en-US" sz="1600" dirty="0"/>
              <a:t>Androgens</a:t>
            </a:r>
            <a:r>
              <a:rPr lang="en-US" sz="1600" dirty="0" smtClean="0"/>
              <a:t>)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"/>
          <p:cNvSpPr>
            <a:spLocks/>
          </p:cNvSpPr>
          <p:nvPr/>
        </p:nvSpPr>
        <p:spPr>
          <a:xfrm>
            <a:off x="-4175" y="2019716"/>
            <a:ext cx="9152350" cy="2493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4F4F4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4" name="Google Shape;304;p15"/>
          <p:cNvSpPr txBox="1">
            <a:spLocks/>
          </p:cNvSpPr>
          <p:nvPr/>
        </p:nvSpPr>
        <p:spPr>
          <a:xfrm>
            <a:off x="155803" y="2529388"/>
            <a:ext cx="8623476" cy="113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25" tIns="38125" rIns="38125" bIns="38125" anchor="ctr" anchorCtr="0">
            <a:spAutoFit/>
          </a:bodyPr>
          <a:lstStyle/>
          <a:p>
            <a:pPr marL="403278" lvl="0" indent="-403278">
              <a:lnSpc>
                <a:spcPct val="150000"/>
              </a:lnSpc>
              <a:buClr>
                <a:srgbClr val="F4F4F4"/>
              </a:buClr>
              <a:buSzPts val="2300"/>
              <a:buFont typeface="Times New Roman"/>
              <a:buChar char="◆"/>
            </a:pPr>
            <a:r>
              <a:rPr lang="ru-RU" sz="2300" b="1" dirty="0" err="1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Жүкті</a:t>
            </a:r>
            <a:r>
              <a:rPr lang="ru-RU" sz="2300" b="1" dirty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әйелдерде</a:t>
            </a:r>
            <a:r>
              <a:rPr lang="ru-RU" sz="2300" b="1" dirty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зона </a:t>
            </a:r>
            <a:r>
              <a:rPr lang="ru-RU" sz="2300" b="1" dirty="0" err="1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фасцикула</a:t>
            </a:r>
            <a:r>
              <a:rPr lang="ru-RU" sz="2300" b="1" dirty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айтарлықтай</a:t>
            </a:r>
            <a:r>
              <a:rPr lang="ru-RU" sz="2300" b="1" dirty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қалыңдайды</a:t>
            </a:r>
            <a:r>
              <a:rPr lang="ru-RU" sz="2300" b="1" dirty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2300" b="1" dirty="0" err="1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</a:t>
            </a:r>
            <a:r>
              <a:rPr lang="ru-RU" sz="2300" b="1" dirty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құбылыстың</a:t>
            </a:r>
            <a:r>
              <a:rPr lang="ru-RU" sz="2300" b="1" dirty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пайдасы</a:t>
            </a:r>
            <a:r>
              <a:rPr lang="ru-RU" sz="2300" b="1" dirty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</a:t>
            </a:r>
            <a:r>
              <a:rPr lang="ru-RU" sz="2300" b="1" dirty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деп</a:t>
            </a:r>
            <a:r>
              <a:rPr lang="ru-RU" sz="2300" b="1" dirty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ойлайсыз</a:t>
            </a:r>
            <a:r>
              <a:rPr lang="ru-RU" sz="2300" b="1" dirty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>
              <a:uFillTx/>
            </a:endParaRPr>
          </a:p>
        </p:txBody>
      </p:sp>
      <p:sp>
        <p:nvSpPr>
          <p:cNvPr id="305" name="Google Shape;305;p15"/>
          <p:cNvSpPr txBox="1">
            <a:spLocks/>
          </p:cNvSpPr>
          <p:nvPr/>
        </p:nvSpPr>
        <p:spPr>
          <a:xfrm>
            <a:off x="88900" y="1205169"/>
            <a:ext cx="5657953" cy="68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723834" marR="0" lvl="0" indent="-72383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1C0A"/>
              </a:buClr>
              <a:buSzPts val="3900"/>
              <a:buFont typeface="Times New Roman"/>
              <a:buChar char="◆"/>
            </a:pPr>
            <a:r>
              <a:rPr lang="en-US" sz="3900" b="1" i="0" u="none" strike="noStrike" cap="none" dirty="0">
                <a:solidFill>
                  <a:srgbClr val="CC1C0A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▶▶▶</a:t>
            </a:r>
            <a:r>
              <a:rPr lang="en-US" sz="3900" b="1" i="0" u="none" strike="noStrike" cap="none" dirty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b="1" i="0" u="none" strike="noStrike" cap="none" dirty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APPLY WHAT YOU KNOW </a:t>
            </a:r>
            <a:endParaRPr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roteko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27128"/>
            <a:ext cx="5040560" cy="48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1" name="Google Shape;401;p17"/>
          <p:cNvSpPr txBox="1">
            <a:spLocks noGrp="1"/>
          </p:cNvSpPr>
          <p:nvPr>
            <p:ph type="title" idx="4294967295"/>
          </p:nvPr>
        </p:nvSpPr>
        <p:spPr>
          <a:xfrm>
            <a:off x="0" y="65083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 algn="ctr">
              <a:buSzPts val="4400"/>
            </a:pPr>
            <a:r>
              <a:rPr lang="ru-RU" sz="4400" b="1" dirty="0" err="1"/>
              <a:t>Ұйқы</a:t>
            </a:r>
            <a:r>
              <a:rPr lang="ru-RU" sz="4400" b="1" dirty="0"/>
              <a:t> </a:t>
            </a:r>
            <a:r>
              <a:rPr lang="ru-RU" sz="4400" b="1" dirty="0" err="1"/>
              <a:t>безі</a:t>
            </a:r>
            <a:r>
              <a:rPr lang="ru-RU" sz="4400" b="1" dirty="0"/>
              <a:t> </a:t>
            </a:r>
            <a:r>
              <a:rPr lang="ru-RU" sz="4400" b="1" dirty="0" err="1"/>
              <a:t>аралдары</a:t>
            </a:r>
            <a:endParaRPr dirty="0"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24744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pancreas is an elongated, spongy gland located below </a:t>
            </a:r>
            <a:r>
              <a:rPr lang="en-US" sz="1200" dirty="0" smtClean="0"/>
              <a:t>and behind </a:t>
            </a:r>
            <a:r>
              <a:rPr lang="en-US" sz="1200" dirty="0"/>
              <a:t>the stomach; most of it is retroperitoneal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060848"/>
            <a:ext cx="428396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Экзокринді</a:t>
            </a:r>
            <a:r>
              <a:rPr lang="ru-RU" dirty="0"/>
              <a:t> </a:t>
            </a:r>
            <a:r>
              <a:rPr lang="ru-RU" dirty="0" err="1"/>
              <a:t>ұлпаларға</a:t>
            </a:r>
            <a:r>
              <a:rPr lang="ru-RU" dirty="0"/>
              <a:t> 1-ден 2 </a:t>
            </a:r>
            <a:r>
              <a:rPr lang="ru-RU" dirty="0" err="1"/>
              <a:t>миллионға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эндокриндік</a:t>
            </a:r>
            <a:r>
              <a:rPr lang="ru-RU" dirty="0"/>
              <a:t> </a:t>
            </a:r>
            <a:r>
              <a:rPr lang="ru-RU" dirty="0" err="1"/>
              <a:t>жасушалар</a:t>
            </a:r>
            <a:r>
              <a:rPr lang="ru-RU" dirty="0"/>
              <a:t> </a:t>
            </a:r>
            <a:r>
              <a:rPr lang="ru-RU" dirty="0" err="1"/>
              <a:t>шоғыры</a:t>
            </a:r>
            <a:r>
              <a:rPr lang="ru-RU" dirty="0"/>
              <a:t> </a:t>
            </a:r>
            <a:r>
              <a:rPr lang="ru-RU" dirty="0" err="1"/>
              <a:t>ұйқы</a:t>
            </a:r>
            <a:r>
              <a:rPr lang="ru-RU" dirty="0"/>
              <a:t> </a:t>
            </a:r>
            <a:r>
              <a:rPr lang="ru-RU" dirty="0" err="1"/>
              <a:t>безі</a:t>
            </a:r>
            <a:r>
              <a:rPr lang="ru-RU" dirty="0"/>
              <a:t> </a:t>
            </a:r>
            <a:r>
              <a:rPr lang="ru-RU" dirty="0" err="1"/>
              <a:t>аралшықтары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 (</a:t>
            </a:r>
            <a:r>
              <a:rPr lang="ru-RU" dirty="0" err="1"/>
              <a:t>Лангерганс</a:t>
            </a:r>
            <a:r>
              <a:rPr lang="ru-RU" dirty="0"/>
              <a:t> аралшықтары21).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ru-RU" b="1" dirty="0"/>
              <a:t>Альфа (</a:t>
            </a:r>
            <a:r>
              <a:rPr lang="el-GR" b="1" dirty="0"/>
              <a:t>α) </a:t>
            </a:r>
            <a:r>
              <a:rPr lang="ru-RU" dirty="0" err="1" smtClean="0"/>
              <a:t>жасушалары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А </a:t>
            </a:r>
            <a:r>
              <a:rPr lang="ru-RU" dirty="0" err="1" smtClean="0"/>
              <a:t>жасушалары</a:t>
            </a:r>
            <a:r>
              <a:rPr lang="ru-RU" dirty="0" smtClean="0"/>
              <a:t> </a:t>
            </a:r>
            <a:r>
              <a:rPr lang="ru-RU" dirty="0" err="1" smtClean="0"/>
              <a:t>қандағы</a:t>
            </a:r>
            <a:r>
              <a:rPr lang="ru-RU" dirty="0" smtClean="0"/>
              <a:t> </a:t>
            </a:r>
            <a:r>
              <a:rPr lang="ru-RU" dirty="0" err="1" smtClean="0"/>
              <a:t>глюкозаның</a:t>
            </a:r>
            <a:r>
              <a:rPr lang="ru-RU" dirty="0" smtClean="0"/>
              <a:t> </a:t>
            </a:r>
            <a:r>
              <a:rPr lang="ru-RU" dirty="0" err="1" smtClean="0"/>
              <a:t>концентрациясы</a:t>
            </a:r>
            <a:r>
              <a:rPr lang="ru-RU" dirty="0" smtClean="0"/>
              <a:t> 100 мг / </a:t>
            </a:r>
            <a:r>
              <a:rPr lang="ru-RU" dirty="0" err="1" smtClean="0"/>
              <a:t>дл-ден</a:t>
            </a:r>
            <a:r>
              <a:rPr lang="ru-RU" dirty="0" smtClean="0"/>
              <a:t> </a:t>
            </a:r>
            <a:r>
              <a:rPr lang="ru-RU" dirty="0" err="1" smtClean="0"/>
              <a:t>төмендеген</a:t>
            </a:r>
            <a:r>
              <a:rPr lang="ru-RU" dirty="0" smtClean="0"/>
              <a:t> </a:t>
            </a:r>
            <a:r>
              <a:rPr lang="ru-RU" dirty="0" err="1" smtClean="0"/>
              <a:t>кезде</a:t>
            </a:r>
            <a:r>
              <a:rPr lang="ru-RU" dirty="0" smtClean="0"/>
              <a:t> глюкагон </a:t>
            </a:r>
            <a:r>
              <a:rPr lang="ru-RU" dirty="0" err="1" smtClean="0"/>
              <a:t>бөледі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Бета (β) </a:t>
            </a:r>
            <a:r>
              <a:rPr lang="ru-RU" dirty="0" err="1"/>
              <a:t>жасушалар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В </a:t>
            </a:r>
            <a:r>
              <a:rPr lang="ru-RU" dirty="0" err="1"/>
              <a:t>жасушалары</a:t>
            </a:r>
            <a:r>
              <a:rPr lang="ru-RU" dirty="0"/>
              <a:t> инсулин мен </a:t>
            </a:r>
            <a:r>
              <a:rPr lang="ru-RU" dirty="0" err="1"/>
              <a:t>амилин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гормон </a:t>
            </a:r>
            <a:r>
              <a:rPr lang="ru-RU" dirty="0" err="1"/>
              <a:t>бөледі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Дельта (</a:t>
            </a:r>
            <a:r>
              <a:rPr lang="el-GR" b="1" dirty="0"/>
              <a:t>δ) </a:t>
            </a:r>
            <a:r>
              <a:rPr lang="ru-RU" dirty="0" err="1"/>
              <a:t>жасушалары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en-US" dirty="0"/>
              <a:t>D </a:t>
            </a:r>
            <a:r>
              <a:rPr lang="ru-RU" dirty="0" err="1"/>
              <a:t>жасушалары</a:t>
            </a:r>
            <a:r>
              <a:rPr lang="ru-RU" dirty="0"/>
              <a:t> </a:t>
            </a:r>
            <a:r>
              <a:rPr lang="ru-RU" dirty="0" err="1"/>
              <a:t>инсулинді</a:t>
            </a:r>
            <a:r>
              <a:rPr lang="ru-RU" dirty="0"/>
              <a:t> бета-</a:t>
            </a:r>
            <a:r>
              <a:rPr lang="ru-RU" dirty="0" err="1"/>
              <a:t>жасушалармен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r>
              <a:rPr lang="ru-RU" dirty="0"/>
              <a:t> </a:t>
            </a:r>
            <a:r>
              <a:rPr lang="ru-RU" dirty="0" err="1"/>
              <a:t>бөліп</a:t>
            </a:r>
            <a:r>
              <a:rPr lang="ru-RU" dirty="0"/>
              <a:t> </a:t>
            </a:r>
            <a:r>
              <a:rPr lang="ru-RU" dirty="0" err="1"/>
              <a:t>шығарумен</a:t>
            </a:r>
            <a:r>
              <a:rPr lang="ru-RU" dirty="0"/>
              <a:t> </a:t>
            </a:r>
            <a:r>
              <a:rPr lang="ru-RU" dirty="0" err="1"/>
              <a:t>соматостатин</a:t>
            </a:r>
            <a:r>
              <a:rPr lang="ru-RU" dirty="0"/>
              <a:t> (</a:t>
            </a:r>
            <a:r>
              <a:rPr lang="ru-RU" dirty="0" err="1"/>
              <a:t>өсу</a:t>
            </a:r>
            <a:r>
              <a:rPr lang="ru-RU" dirty="0"/>
              <a:t> </a:t>
            </a:r>
            <a:r>
              <a:rPr lang="ru-RU" dirty="0" err="1"/>
              <a:t>гормонын</a:t>
            </a:r>
            <a:r>
              <a:rPr lang="ru-RU" dirty="0"/>
              <a:t> </a:t>
            </a:r>
            <a:r>
              <a:rPr lang="ru-RU" dirty="0" err="1"/>
              <a:t>тежейтін</a:t>
            </a:r>
            <a:r>
              <a:rPr lang="ru-RU" dirty="0"/>
              <a:t> гормон) </a:t>
            </a:r>
            <a:r>
              <a:rPr lang="ru-RU" dirty="0" err="1"/>
              <a:t>бөледі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dirty="0" err="1"/>
              <a:t>Ұйқы</a:t>
            </a:r>
            <a:r>
              <a:rPr lang="ru-RU" dirty="0"/>
              <a:t> </a:t>
            </a:r>
            <a:r>
              <a:rPr lang="ru-RU" dirty="0" err="1"/>
              <a:t>безі</a:t>
            </a:r>
            <a:r>
              <a:rPr lang="ru-RU" dirty="0"/>
              <a:t> </a:t>
            </a:r>
            <a:r>
              <a:rPr lang="ru-RU" dirty="0" err="1"/>
              <a:t>жасушаларының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, </a:t>
            </a:r>
            <a:r>
              <a:rPr lang="ru-RU" dirty="0" err="1"/>
              <a:t>кішігірім</a:t>
            </a:r>
            <a:r>
              <a:rPr lang="ru-RU" dirty="0"/>
              <a:t> </a:t>
            </a:r>
            <a:r>
              <a:rPr lang="ru-RU" dirty="0" err="1"/>
              <a:t>түрлері</a:t>
            </a:r>
            <a:r>
              <a:rPr lang="ru-RU" dirty="0"/>
              <a:t>,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санының</a:t>
            </a:r>
            <a:r>
              <a:rPr lang="ru-RU" dirty="0"/>
              <a:t> 5% -ы </a:t>
            </a:r>
            <a:r>
              <a:rPr lang="ru-RU" b="1" dirty="0"/>
              <a:t>РР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en-US" b="1" dirty="0"/>
              <a:t>G </a:t>
            </a:r>
            <a:r>
              <a:rPr lang="ru-RU" b="1" dirty="0" err="1"/>
              <a:t>жасушалары</a:t>
            </a:r>
            <a:r>
              <a:rPr lang="ru-RU" b="1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roteko\Desktop\Безымянный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63018"/>
            <a:ext cx="5724128" cy="473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" name="Google Shape;409;p18"/>
          <p:cNvSpPr txBox="1">
            <a:spLocks noGrp="1"/>
          </p:cNvSpPr>
          <p:nvPr>
            <p:ph type="title" idx="4294967295"/>
          </p:nvPr>
        </p:nvSpPr>
        <p:spPr>
          <a:xfrm>
            <a:off x="-2" y="0"/>
            <a:ext cx="9144004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 algn="ctr">
              <a:buSzPts val="4400"/>
            </a:pPr>
            <a:r>
              <a:rPr lang="ru-RU" sz="4400" b="1" dirty="0" err="1"/>
              <a:t>Гонадалар</a:t>
            </a:r>
            <a:endParaRPr dirty="0">
              <a:uFillTx/>
            </a:endParaRPr>
          </a:p>
        </p:txBody>
      </p:sp>
      <p:sp>
        <p:nvSpPr>
          <p:cNvPr id="410" name="Google Shape;410;p18"/>
          <p:cNvSpPr txBox="1">
            <a:spLocks noGrp="1"/>
          </p:cNvSpPr>
          <p:nvPr>
            <p:ph type="body" idx="4294967295"/>
          </p:nvPr>
        </p:nvSpPr>
        <p:spPr>
          <a:xfrm>
            <a:off x="0" y="1772816"/>
            <a:ext cx="3635896" cy="458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322324" lvl="0" indent="-322324">
              <a:lnSpc>
                <a:spcPct val="90000"/>
              </a:lnSpc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sz="1800" dirty="0" err="1">
                <a:solidFill>
                  <a:srgbClr val="000000"/>
                </a:solidFill>
              </a:rPr>
              <a:t>Олардың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экзокриндік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өнімдері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тұтас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жасушалар</a:t>
            </a:r>
            <a:r>
              <a:rPr lang="ru-RU" sz="1800" dirty="0">
                <a:solidFill>
                  <a:srgbClr val="000000"/>
                </a:solidFill>
              </a:rPr>
              <a:t> - </a:t>
            </a:r>
            <a:r>
              <a:rPr lang="ru-RU" sz="1800" dirty="0" err="1">
                <a:solidFill>
                  <a:srgbClr val="000000"/>
                </a:solidFill>
              </a:rPr>
              <a:t>жұмыртқа</a:t>
            </a:r>
            <a:r>
              <a:rPr lang="ru-RU" sz="1800" dirty="0">
                <a:solidFill>
                  <a:srgbClr val="000000"/>
                </a:solidFill>
              </a:rPr>
              <a:t> мен </a:t>
            </a:r>
            <a:r>
              <a:rPr lang="ru-RU" sz="1800" dirty="0" err="1">
                <a:solidFill>
                  <a:srgbClr val="000000"/>
                </a:solidFill>
              </a:rPr>
              <a:t>сперматозоидтар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болып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табылады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және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осыған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байланысты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оларды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кейде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b="1" dirty="0" err="1">
                <a:solidFill>
                  <a:srgbClr val="000000"/>
                </a:solidFill>
              </a:rPr>
              <a:t>цитогендік</a:t>
            </a:r>
            <a:r>
              <a:rPr lang="ru-RU" sz="1800" b="1" dirty="0">
                <a:solidFill>
                  <a:srgbClr val="000000"/>
                </a:solidFill>
              </a:rPr>
              <a:t> </a:t>
            </a:r>
            <a:r>
              <a:rPr lang="ru-RU" sz="1800" b="1" dirty="0" err="1">
                <a:solidFill>
                  <a:srgbClr val="000000"/>
                </a:solidFill>
              </a:rPr>
              <a:t>бездер</a:t>
            </a:r>
            <a:r>
              <a:rPr lang="ru-RU" sz="1800" b="1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деп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атайды</a:t>
            </a:r>
            <a:r>
              <a:rPr lang="ru-RU" sz="1800" dirty="0" smtClean="0">
                <a:solidFill>
                  <a:srgbClr val="000000"/>
                </a:solidFill>
              </a:rPr>
              <a:t>.</a:t>
            </a:r>
          </a:p>
          <a:p>
            <a:pPr marL="322324" lvl="0" indent="-322324">
              <a:lnSpc>
                <a:spcPct val="90000"/>
              </a:lnSpc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sz="1800" dirty="0" err="1">
                <a:solidFill>
                  <a:srgbClr val="000000"/>
                </a:solidFill>
              </a:rPr>
              <a:t>Олардың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эндокриндік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өнімдері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жыныс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бездерінің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гормондары</a:t>
            </a:r>
            <a:r>
              <a:rPr lang="ru-RU" sz="1800" dirty="0">
                <a:solidFill>
                  <a:srgbClr val="000000"/>
                </a:solidFill>
              </a:rPr>
              <a:t>, </a:t>
            </a:r>
            <a:r>
              <a:rPr lang="ru-RU" sz="1800" dirty="0" err="1">
                <a:solidFill>
                  <a:srgbClr val="000000"/>
                </a:solidFill>
              </a:rPr>
              <a:t>олардың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көпшілігі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стероидтер</a:t>
            </a:r>
            <a:r>
              <a:rPr lang="ru-RU" sz="1800" dirty="0" smtClean="0">
                <a:solidFill>
                  <a:srgbClr val="000000"/>
                </a:solidFill>
              </a:rPr>
              <a:t>.</a:t>
            </a:r>
          </a:p>
          <a:p>
            <a:pPr marL="322324" lvl="0" indent="-322324">
              <a:lnSpc>
                <a:spcPct val="90000"/>
              </a:lnSpc>
              <a:buClr>
                <a:srgbClr val="000000"/>
              </a:buClr>
              <a:buSzPts val="2200"/>
              <a:buFont typeface="Arial"/>
              <a:buChar char="•"/>
            </a:pPr>
            <a:endParaRPr sz="1400" dirty="0">
              <a:solidFill>
                <a:srgbClr val="000000"/>
              </a:solidFill>
              <a:uFillTx/>
            </a:endParaRPr>
          </a:p>
          <a:p>
            <a:r>
              <a:rPr lang="ru-RU" sz="1500" dirty="0" err="1">
                <a:solidFill>
                  <a:srgbClr val="000000"/>
                </a:solidFill>
                <a:latin typeface="+mn-lt"/>
              </a:rPr>
              <a:t>Аналық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+mn-lt"/>
              </a:rPr>
              <a:t>бездер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+mn-lt"/>
              </a:rPr>
              <a:t>негізінен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500" b="1" dirty="0" err="1">
                <a:solidFill>
                  <a:srgbClr val="000000"/>
                </a:solidFill>
                <a:latin typeface="+mn-lt"/>
              </a:rPr>
              <a:t>эстрадиол</a:t>
            </a:r>
            <a:r>
              <a:rPr lang="ru-RU" sz="1500" b="1" dirty="0">
                <a:solidFill>
                  <a:srgbClr val="000000"/>
                </a:solidFill>
                <a:latin typeface="+mn-lt"/>
              </a:rPr>
              <a:t>, прогестерон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+mn-lt"/>
              </a:rPr>
              <a:t>және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500" b="1" dirty="0" err="1">
                <a:solidFill>
                  <a:srgbClr val="000000"/>
                </a:solidFill>
                <a:latin typeface="+mn-lt"/>
              </a:rPr>
              <a:t>ингибин</a:t>
            </a:r>
            <a:r>
              <a:rPr lang="ru-RU" sz="15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+mn-lt"/>
              </a:rPr>
              <a:t>бөледі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. </a:t>
            </a:r>
            <a:r>
              <a:rPr lang="ru-RU" sz="1500" dirty="0" err="1">
                <a:solidFill>
                  <a:srgbClr val="000000"/>
                </a:solidFill>
                <a:latin typeface="+mn-lt"/>
              </a:rPr>
              <a:t>Әр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+mn-lt"/>
              </a:rPr>
              <a:t>жұмыртқа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+mn-lt"/>
              </a:rPr>
              <a:t>өз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+mn-lt"/>
              </a:rPr>
              <a:t>фолликуласында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+mn-lt"/>
              </a:rPr>
              <a:t>дамиды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ru-RU" sz="1500" dirty="0" err="1">
                <a:solidFill>
                  <a:srgbClr val="000000"/>
                </a:solidFill>
                <a:latin typeface="+mn-lt"/>
              </a:rPr>
              <a:t>ол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+mn-lt"/>
              </a:rPr>
              <a:t>гранулеза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+mn-lt"/>
              </a:rPr>
              <a:t>жасушаларының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+mn-lt"/>
              </a:rPr>
              <a:t>қабырғасымен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+mn-lt"/>
              </a:rPr>
              <a:t>қапталған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+mn-lt"/>
              </a:rPr>
              <a:t>және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+mn-lt"/>
              </a:rPr>
              <a:t>капсуламен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+mn-lt"/>
              </a:rPr>
              <a:t>қоршалған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ru-RU" sz="1500" b="1" dirty="0" err="1" smtClean="0">
                <a:solidFill>
                  <a:srgbClr val="000000"/>
                </a:solidFill>
                <a:latin typeface="+mn-lt"/>
              </a:rPr>
              <a:t>тека</a:t>
            </a:r>
            <a:endParaRPr lang="ru-RU" sz="15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600" dirty="0" err="1">
                <a:solidFill>
                  <a:schemeClr val="tx1"/>
                </a:solidFill>
              </a:rPr>
              <a:t>Аталық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бездің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эндокриндік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секрециясы</a:t>
            </a:r>
            <a:r>
              <a:rPr lang="ru-RU" sz="1600" dirty="0">
                <a:solidFill>
                  <a:schemeClr val="tx1"/>
                </a:solidFill>
              </a:rPr>
              <a:t> - </a:t>
            </a:r>
            <a:r>
              <a:rPr lang="ru-RU" sz="1600" b="1" dirty="0">
                <a:solidFill>
                  <a:schemeClr val="tx1"/>
                </a:solidFill>
              </a:rPr>
              <a:t>тестостеро</a:t>
            </a:r>
            <a:r>
              <a:rPr lang="ru-RU" sz="1600" dirty="0">
                <a:solidFill>
                  <a:schemeClr val="tx1"/>
                </a:solidFill>
              </a:rPr>
              <a:t>н, аз </a:t>
            </a:r>
            <a:r>
              <a:rPr lang="ru-RU" sz="1600" dirty="0" err="1">
                <a:solidFill>
                  <a:schemeClr val="tx1"/>
                </a:solidFill>
              </a:rPr>
              <a:t>мөлшерде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әлсіз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андрогендер</a:t>
            </a:r>
            <a:r>
              <a:rPr lang="ru-RU" sz="1600" dirty="0">
                <a:solidFill>
                  <a:schemeClr val="tx1"/>
                </a:solidFill>
              </a:rPr>
              <a:t> мен </a:t>
            </a:r>
            <a:r>
              <a:rPr lang="ru-RU" sz="1600" dirty="0" err="1">
                <a:solidFill>
                  <a:schemeClr val="tx1"/>
                </a:solidFill>
              </a:rPr>
              <a:t>эстрогендер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және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ингибин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Ингибин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семинозды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түтікшелердің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қабырғаларын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құрайтын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мейірбикелік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жасушалардан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келеді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endParaRPr sz="1500" dirty="0">
              <a:solidFill>
                <a:srgbClr val="000000"/>
              </a:solidFill>
              <a:uFillTx/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943347"/>
            <a:ext cx="7152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Аналық</a:t>
            </a:r>
            <a:r>
              <a:rPr lang="ru-RU" dirty="0"/>
              <a:t> </a:t>
            </a:r>
            <a:r>
              <a:rPr lang="ru-RU" dirty="0" err="1"/>
              <a:t>бездер</a:t>
            </a:r>
            <a:r>
              <a:rPr lang="ru-RU" dirty="0"/>
              <a:t> мен </a:t>
            </a:r>
            <a:r>
              <a:rPr lang="ru-RU" dirty="0" err="1"/>
              <a:t>аталық</a:t>
            </a:r>
            <a:r>
              <a:rPr lang="ru-RU" dirty="0"/>
              <a:t> </a:t>
            </a:r>
            <a:r>
              <a:rPr lang="ru-RU" dirty="0" err="1"/>
              <a:t>бездер</a:t>
            </a:r>
            <a:r>
              <a:rPr lang="ru-RU" dirty="0"/>
              <a:t> </a:t>
            </a:r>
            <a:r>
              <a:rPr lang="ru-RU" dirty="0" err="1"/>
              <a:t>эндокриндік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экзокриндік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>
            <a:spLocks noGrp="1"/>
          </p:cNvSpPr>
          <p:nvPr>
            <p:ph type="sldNum" idx="4294967295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000000"/>
                </a:solidFill>
                <a:uFillTx/>
              </a:rPr>
              <a:t>17</a:t>
            </a:fld>
            <a:endParaRPr>
              <a:uFillTx/>
            </a:endParaRPr>
          </a:p>
        </p:txBody>
      </p:sp>
      <p:sp>
        <p:nvSpPr>
          <p:cNvPr id="423" name="Google Shape;423;p20"/>
          <p:cNvSpPr txBox="1">
            <a:spLocks noGrp="1"/>
          </p:cNvSpPr>
          <p:nvPr>
            <p:ph type="title" idx="4294967295"/>
          </p:nvPr>
        </p:nvSpPr>
        <p:spPr>
          <a:xfrm>
            <a:off x="-2" y="228600"/>
            <a:ext cx="91440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lvl="0" algn="ctr">
              <a:buSzPts val="4400"/>
            </a:pPr>
            <a:r>
              <a:rPr lang="ru-RU" sz="3200" b="1" dirty="0" err="1"/>
              <a:t>Басқа</a:t>
            </a:r>
            <a:r>
              <a:rPr lang="ru-RU" sz="3200" b="1" dirty="0"/>
              <a:t> </a:t>
            </a:r>
            <a:r>
              <a:rPr lang="ru-RU" sz="3200" b="1" dirty="0" err="1"/>
              <a:t>тіндер</a:t>
            </a:r>
            <a:r>
              <a:rPr lang="ru-RU" sz="3200" b="1" dirty="0"/>
              <a:t> мен </a:t>
            </a:r>
            <a:r>
              <a:rPr lang="ru-RU" sz="3200" b="1" dirty="0" err="1"/>
              <a:t>мүшелердің</a:t>
            </a:r>
            <a:r>
              <a:rPr lang="ru-RU" sz="3200" b="1" dirty="0"/>
              <a:t> </a:t>
            </a:r>
            <a:r>
              <a:rPr lang="ru-RU" sz="3200" b="1" dirty="0" err="1"/>
              <a:t>эндокриндік</a:t>
            </a:r>
            <a:r>
              <a:rPr lang="ru-RU" sz="3200" b="1" dirty="0"/>
              <a:t> </a:t>
            </a:r>
            <a:r>
              <a:rPr lang="ru-RU" sz="3200" b="1" dirty="0" err="1"/>
              <a:t>қызметі</a:t>
            </a:r>
            <a:endParaRPr sz="2400" dirty="0">
              <a:uFillTx/>
            </a:endParaRPr>
          </a:p>
        </p:txBody>
      </p:sp>
      <p:pic>
        <p:nvPicPr>
          <p:cNvPr id="9219" name="Picture 3" descr="C:\Users\Broteko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954963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1"/>
          <p:cNvSpPr txBox="1">
            <a:spLocks noGrp="1"/>
          </p:cNvSpPr>
          <p:nvPr>
            <p:ph type="sldNum" idx="4294967295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000000"/>
                </a:solidFill>
                <a:uFillTx/>
              </a:rPr>
              <a:t>18</a:t>
            </a:fld>
            <a:endParaRPr>
              <a:uFillTx/>
            </a:endParaRPr>
          </a:p>
        </p:txBody>
      </p:sp>
      <p:sp>
        <p:nvSpPr>
          <p:cNvPr id="430" name="Google Shape;430;p21"/>
          <p:cNvSpPr txBox="1">
            <a:spLocks noGrp="1"/>
          </p:cNvSpPr>
          <p:nvPr>
            <p:ph type="title" idx="4294967295"/>
          </p:nvPr>
        </p:nvSpPr>
        <p:spPr>
          <a:xfrm>
            <a:off x="107504" y="404664"/>
            <a:ext cx="9144004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lvl="0" algn="ctr">
              <a:buSzPts val="4400"/>
            </a:pPr>
            <a:r>
              <a:rPr lang="ru-RU" sz="3200" b="1" dirty="0" err="1"/>
              <a:t>Басқа</a:t>
            </a:r>
            <a:r>
              <a:rPr lang="ru-RU" sz="3200" b="1" dirty="0"/>
              <a:t> </a:t>
            </a:r>
            <a:r>
              <a:rPr lang="ru-RU" sz="3200" b="1" dirty="0" err="1"/>
              <a:t>тіндер</a:t>
            </a:r>
            <a:r>
              <a:rPr lang="ru-RU" sz="3200" b="1" dirty="0"/>
              <a:t> мен </a:t>
            </a:r>
            <a:r>
              <a:rPr lang="ru-RU" sz="3200" b="1" dirty="0" err="1"/>
              <a:t>мүшелердің</a:t>
            </a:r>
            <a:r>
              <a:rPr lang="ru-RU" sz="3200" b="1" dirty="0"/>
              <a:t> </a:t>
            </a:r>
            <a:r>
              <a:rPr lang="ru-RU" sz="3200" b="1" dirty="0" err="1"/>
              <a:t>эндокриндік</a:t>
            </a:r>
            <a:r>
              <a:rPr lang="ru-RU" sz="3200" b="1" dirty="0"/>
              <a:t> </a:t>
            </a:r>
            <a:r>
              <a:rPr lang="ru-RU" sz="3200" b="1" dirty="0" err="1"/>
              <a:t>қызметі</a:t>
            </a:r>
            <a:endParaRPr sz="2400" dirty="0">
              <a:uFillTx/>
            </a:endParaRPr>
          </a:p>
        </p:txBody>
      </p:sp>
      <p:pic>
        <p:nvPicPr>
          <p:cNvPr id="10242" name="Picture 2" descr="C:\Users\Broteko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954963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>
            <a:spLocks/>
          </p:cNvSpPr>
          <p:nvPr/>
        </p:nvSpPr>
        <p:spPr>
          <a:xfrm>
            <a:off x="-4175" y="2344559"/>
            <a:ext cx="9152350" cy="2168888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4F4F4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Google Shape;33;p2"/>
          <p:cNvSpPr txBox="1">
            <a:spLocks/>
          </p:cNvSpPr>
          <p:nvPr/>
        </p:nvSpPr>
        <p:spPr>
          <a:xfrm>
            <a:off x="1907704" y="2344559"/>
            <a:ext cx="5658341" cy="169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25" tIns="38125" rIns="38125" bIns="38125" anchor="ctr" anchorCtr="0">
            <a:spAutoFit/>
          </a:bodyPr>
          <a:lstStyle/>
          <a:p>
            <a:pPr marL="403278" lvl="0" indent="-444500">
              <a:lnSpc>
                <a:spcPct val="150000"/>
              </a:lnSpc>
              <a:buClr>
                <a:srgbClr val="F4F4F4"/>
              </a:buClr>
              <a:buSzPts val="7000"/>
              <a:buFont typeface="Times New Roman"/>
              <a:buChar char="◆"/>
            </a:pPr>
            <a:r>
              <a:rPr lang="en-US" sz="7000" b="1" i="0" u="none" strike="noStrike" cap="none" dirty="0">
                <a:solidFill>
                  <a:srgbClr val="F4F4F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000" b="1" dirty="0" smtClean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Post-test</a:t>
            </a:r>
            <a:endParaRPr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038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>
            <a:spLocks/>
          </p:cNvSpPr>
          <p:nvPr/>
        </p:nvSpPr>
        <p:spPr>
          <a:xfrm>
            <a:off x="-4175" y="2344559"/>
            <a:ext cx="9152350" cy="2168888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4F4F4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Google Shape;33;p2"/>
          <p:cNvSpPr txBox="1">
            <a:spLocks/>
          </p:cNvSpPr>
          <p:nvPr/>
        </p:nvSpPr>
        <p:spPr>
          <a:xfrm>
            <a:off x="2010003" y="2324525"/>
            <a:ext cx="5658341" cy="169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25" tIns="38125" rIns="38125" bIns="38125" anchor="ctr" anchorCtr="0">
            <a:spAutoFit/>
          </a:bodyPr>
          <a:lstStyle/>
          <a:p>
            <a:pPr marL="403278" lvl="0" indent="-444500">
              <a:lnSpc>
                <a:spcPct val="150000"/>
              </a:lnSpc>
              <a:buClr>
                <a:srgbClr val="F4F4F4"/>
              </a:buClr>
              <a:buSzPts val="7000"/>
              <a:buFont typeface="Times New Roman"/>
              <a:buChar char="◆"/>
            </a:pPr>
            <a:r>
              <a:rPr lang="en-US" sz="7000" b="1" i="0" u="none" strike="noStrike" cap="none" dirty="0">
                <a:solidFill>
                  <a:srgbClr val="F4F4F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000" b="1" dirty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 </a:t>
            </a:r>
            <a:r>
              <a:rPr lang="ru-RU" sz="7000" b="1" dirty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БӨЛІМ</a:t>
            </a:r>
            <a:endParaRPr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07504" y="273570"/>
            <a:ext cx="9036496" cy="57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algn="ctr">
              <a:buSzPts val="2600"/>
            </a:pPr>
            <a:r>
              <a:rPr lang="ru-RU" sz="2400" b="1" dirty="0" smtClean="0">
                <a:latin typeface="Georgia"/>
                <a:ea typeface="Georgia"/>
                <a:cs typeface="Georgia"/>
                <a:sym typeface="Georgia"/>
              </a:rPr>
              <a:t>ОҚЫТУ   НӘТИЖЕЛЕРІ</a:t>
            </a:r>
            <a:endParaRPr sz="3200" dirty="0">
              <a:uFillTx/>
            </a:endParaRPr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467544" y="1196752"/>
            <a:ext cx="8520604" cy="438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just">
              <a:lnSpc>
                <a:spcPct val="100000"/>
              </a:lnSpc>
              <a:buClr>
                <a:srgbClr val="000000"/>
              </a:buClr>
              <a:buSzPts val="1900"/>
              <a:buNone/>
            </a:pPr>
            <a:r>
              <a:rPr lang="ru-RU" sz="1900" b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Сабақ</a:t>
            </a:r>
            <a:r>
              <a:rPr lang="ru-RU" sz="1900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1900" b="1" dirty="0" err="1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нәтижесінде</a:t>
            </a:r>
            <a:r>
              <a:rPr lang="ru-RU" sz="1900" b="1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 sz="1900" b="1" dirty="0">
              <a:solidFill>
                <a:srgbClr val="000000"/>
              </a:solidFill>
              <a:uFillTx/>
              <a:latin typeface="Georgia"/>
              <a:ea typeface="Georgia"/>
              <a:cs typeface="Georgia"/>
              <a:sym typeface="Georgia"/>
            </a:endParaRPr>
          </a:p>
          <a:p>
            <a:pPr marL="464312" lvl="0" indent="-371447" algn="just">
              <a:lnSpc>
                <a:spcPct val="100000"/>
              </a:lnSpc>
              <a:spcBef>
                <a:spcPts val="2200"/>
              </a:spcBef>
              <a:buClr>
                <a:srgbClr val="000000"/>
              </a:buClr>
              <a:buSzPts val="1900"/>
              <a:buFont typeface="Georgia"/>
              <a:buChar char="❏"/>
            </a:pPr>
            <a:r>
              <a:rPr lang="ru-RU" sz="19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қалған</a:t>
            </a: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19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ішкі</a:t>
            </a: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секреция </a:t>
            </a:r>
            <a:r>
              <a:rPr lang="ru-RU" sz="19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бездерінің</a:t>
            </a: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19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құрылысы</a:t>
            </a: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мен </a:t>
            </a:r>
            <a:r>
              <a:rPr lang="ru-RU" sz="19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орналасуын</a:t>
            </a: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1900" b="1" i="1" dirty="0" err="1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сипаттайсыз</a:t>
            </a:r>
            <a:r>
              <a:rPr lang="en-US" sz="1900" b="1" i="1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;</a:t>
            </a:r>
            <a:endParaRPr lang="en-US" sz="1900" b="1" i="1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64312" lvl="0" indent="-371447" algn="just">
              <a:lnSpc>
                <a:spcPct val="100000"/>
              </a:lnSpc>
              <a:spcBef>
                <a:spcPts val="2200"/>
              </a:spcBef>
              <a:buClr>
                <a:srgbClr val="000000"/>
              </a:buClr>
              <a:buSzPts val="1900"/>
              <a:buFont typeface="Georgia"/>
              <a:buChar char="❏"/>
            </a:pP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осы </a:t>
            </a:r>
            <a:r>
              <a:rPr lang="ru-RU" sz="19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ішкі</a:t>
            </a: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секреция </a:t>
            </a:r>
            <a:r>
              <a:rPr lang="ru-RU" sz="19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бездері</a:t>
            </a: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19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шығаратын</a:t>
            </a: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19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гормондарды</a:t>
            </a: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19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атаңыз</a:t>
            </a: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ru-RU" sz="19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секрецияны</a:t>
            </a: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19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қоздыратын</a:t>
            </a: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не </a:t>
            </a:r>
            <a:r>
              <a:rPr lang="ru-RU" sz="19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және</a:t>
            </a: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19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олардың</a:t>
            </a: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1900" b="1" i="1" dirty="0" err="1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қызметін</a:t>
            </a:r>
            <a:r>
              <a:rPr lang="ru-RU" sz="1900" b="1" i="1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; </a:t>
            </a:r>
            <a:r>
              <a:rPr lang="ru-RU" sz="1900" b="1" i="1" dirty="0" err="1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және</a:t>
            </a:r>
            <a:endParaRPr lang="ru-RU" sz="1900" b="1" i="1" dirty="0" smtClean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64312" lvl="0" indent="-371447" algn="just">
              <a:lnSpc>
                <a:spcPct val="100000"/>
              </a:lnSpc>
              <a:spcBef>
                <a:spcPts val="2200"/>
              </a:spcBef>
              <a:buClr>
                <a:srgbClr val="000000"/>
              </a:buClr>
              <a:buSzPts val="1900"/>
              <a:buFont typeface="Georgia"/>
              <a:buChar char="❏"/>
            </a:pPr>
            <a:r>
              <a:rPr lang="ru-RU" sz="19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классикалық</a:t>
            </a: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19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эндокриннен</a:t>
            </a: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19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басқа</a:t>
            </a: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19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органдар</a:t>
            </a: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мен </a:t>
            </a:r>
            <a:r>
              <a:rPr lang="ru-RU" sz="19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тіндер</a:t>
            </a: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19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шығаратын</a:t>
            </a: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19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гормондарды</a:t>
            </a:r>
            <a:r>
              <a:rPr lang="ru-RU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1900" b="1" i="1" dirty="0" err="1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талқыланыз</a:t>
            </a:r>
            <a:r>
              <a:rPr lang="ru-RU" sz="1900" b="1" i="1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endParaRPr dirty="0">
              <a:uFillTx/>
            </a:endParaRPr>
          </a:p>
        </p:txBody>
      </p:sp>
      <p:sp>
        <p:nvSpPr>
          <p:cNvPr id="40" name="Google Shape;40;p3"/>
          <p:cNvSpPr>
            <a:spLocks/>
          </p:cNvSpPr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4F4F4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" name="Google Shape;41;p3"/>
          <p:cNvSpPr>
            <a:spLocks/>
          </p:cNvSpPr>
          <p:nvPr/>
        </p:nvSpPr>
        <p:spPr>
          <a:xfrm>
            <a:off x="3667581" y="5686957"/>
            <a:ext cx="4765292" cy="5706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4F4F4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2" name="Google Shape;42;p3"/>
          <p:cNvGrpSpPr/>
          <p:nvPr/>
        </p:nvGrpSpPr>
        <p:grpSpPr>
          <a:xfrm>
            <a:off x="-74260" y="6205463"/>
            <a:ext cx="12248972" cy="755702"/>
            <a:chOff x="-1" y="-1"/>
            <a:chExt cx="12248970" cy="755701"/>
          </a:xfrm>
        </p:grpSpPr>
        <p:sp>
          <p:nvSpPr>
            <p:cNvPr id="43" name="Google Shape;43;p3"/>
            <p:cNvSpPr>
              <a:spLocks/>
            </p:cNvSpPr>
            <p:nvPr/>
          </p:nvSpPr>
          <p:spPr>
            <a:xfrm>
              <a:off x="2797115" y="18571"/>
              <a:ext cx="9451854" cy="684195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4" name="Google Shape;44;p3"/>
            <p:cNvSpPr>
              <a:spLocks/>
            </p:cNvSpPr>
            <p:nvPr/>
          </p:nvSpPr>
          <p:spPr>
            <a:xfrm>
              <a:off x="58514" y="16860"/>
              <a:ext cx="2922819" cy="73884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45" name="Google Shape;45;p3" descr="image1.png"/>
            <p:cNvPicPr preferRelativeResize="0"/>
            <p:nvPr/>
          </p:nvPicPr>
          <p:blipFill rotWithShape="1">
            <a:blip r:embed="rId4"/>
            <a:srcRect/>
            <a:stretch/>
          </p:blipFill>
          <p:spPr>
            <a:xfrm>
              <a:off x="-1" y="-1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3"/>
            <p:cNvSpPr txBox="1">
              <a:spLocks/>
            </p:cNvSpPr>
            <p:nvPr/>
          </p:nvSpPr>
          <p:spPr>
            <a:xfrm>
              <a:off x="680790" y="153864"/>
              <a:ext cx="2254325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>
                  <a:solidFill>
                    <a:srgbClr val="FFFFFF"/>
                  </a:solidFill>
                  <a:uFillTx/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>
                <a:uFillTx/>
              </a:endParaRPr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>
                  <a:solidFill>
                    <a:srgbClr val="FFFFFF"/>
                  </a:solidFill>
                  <a:uFillTx/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>
            <a:spLocks/>
          </p:cNvSpPr>
          <p:nvPr/>
        </p:nvSpPr>
        <p:spPr>
          <a:xfrm>
            <a:off x="-4175" y="2344559"/>
            <a:ext cx="9152350" cy="2168888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4F4F4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Google Shape;33;p2"/>
          <p:cNvSpPr txBox="1">
            <a:spLocks/>
          </p:cNvSpPr>
          <p:nvPr/>
        </p:nvSpPr>
        <p:spPr>
          <a:xfrm>
            <a:off x="755576" y="2333845"/>
            <a:ext cx="7776864" cy="169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25" tIns="38125" rIns="38125" bIns="38125" anchor="ctr" anchorCtr="0">
            <a:spAutoFit/>
          </a:bodyPr>
          <a:lstStyle/>
          <a:p>
            <a:pPr marL="403278" lvl="0" indent="-444500">
              <a:lnSpc>
                <a:spcPct val="150000"/>
              </a:lnSpc>
              <a:buClr>
                <a:srgbClr val="F4F4F4"/>
              </a:buClr>
              <a:buSzPts val="7000"/>
              <a:buFont typeface="Times New Roman"/>
              <a:buChar char="◆"/>
            </a:pPr>
            <a:r>
              <a:rPr lang="en-US" sz="7000" b="1" i="0" u="none" strike="noStrike" cap="none" dirty="0">
                <a:solidFill>
                  <a:srgbClr val="F4F4F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7000" b="1" dirty="0" err="1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Алдын</a:t>
            </a:r>
            <a:r>
              <a:rPr lang="ru-RU" sz="7000" b="1" dirty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ала тест</a:t>
            </a:r>
            <a:endParaRPr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814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sldNum" idx="4294967295"/>
          </p:nvPr>
        </p:nvSpPr>
        <p:spPr>
          <a:xfrm>
            <a:off x="8940975" y="6324600"/>
            <a:ext cx="203023" cy="28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000000"/>
                </a:solidFill>
                <a:uFillTx/>
              </a:rPr>
              <a:t>5</a:t>
            </a:fld>
            <a:endParaRPr>
              <a:uFillTx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4294967295"/>
          </p:nvPr>
        </p:nvSpPr>
        <p:spPr>
          <a:xfrm>
            <a:off x="345726" y="3501008"/>
            <a:ext cx="4734375" cy="265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r>
              <a:rPr lang="ru-RU" sz="1800" dirty="0" err="1"/>
              <a:t>күндізгі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қараңғылық</a:t>
            </a:r>
            <a:r>
              <a:rPr lang="ru-RU" sz="1800" dirty="0"/>
              <a:t> </a:t>
            </a:r>
            <a:r>
              <a:rPr lang="ru-RU" sz="1800" dirty="0" err="1"/>
              <a:t>циклімен</a:t>
            </a:r>
            <a:r>
              <a:rPr lang="ru-RU" sz="1800" dirty="0"/>
              <a:t> </a:t>
            </a:r>
            <a:r>
              <a:rPr lang="ru-RU" sz="1800" dirty="0" err="1"/>
              <a:t>синхрондалған</a:t>
            </a:r>
            <a:r>
              <a:rPr lang="ru-RU" sz="1800" dirty="0"/>
              <a:t> </a:t>
            </a:r>
            <a:r>
              <a:rPr lang="ru-RU" sz="1800" dirty="0" err="1"/>
              <a:t>физиологиялық</a:t>
            </a:r>
            <a:r>
              <a:rPr lang="ru-RU" sz="1800" dirty="0"/>
              <a:t> </a:t>
            </a:r>
            <a:r>
              <a:rPr lang="ru-RU" sz="1800" dirty="0" err="1"/>
              <a:t>қызметтің</a:t>
            </a:r>
            <a:r>
              <a:rPr lang="ru-RU" sz="1800" dirty="0"/>
              <a:t> </a:t>
            </a:r>
            <a:r>
              <a:rPr lang="ru-RU" sz="1800" dirty="0" err="1"/>
              <a:t>тәулік</a:t>
            </a:r>
            <a:r>
              <a:rPr lang="ru-RU" sz="1800" dirty="0"/>
              <a:t> </a:t>
            </a:r>
            <a:r>
              <a:rPr lang="ru-RU" sz="1800" dirty="0" err="1"/>
              <a:t>бойғы</a:t>
            </a:r>
            <a:r>
              <a:rPr lang="ru-RU" sz="1800" dirty="0"/>
              <a:t> </a:t>
            </a:r>
            <a:r>
              <a:rPr lang="ru-RU" sz="1800" dirty="0" err="1"/>
              <a:t>тәуліктік</a:t>
            </a:r>
            <a:r>
              <a:rPr lang="ru-RU" sz="1800" dirty="0"/>
              <a:t> </a:t>
            </a:r>
            <a:r>
              <a:rPr lang="ru-RU" sz="1800" dirty="0" err="1"/>
              <a:t>ырғақтарын</a:t>
            </a:r>
            <a:r>
              <a:rPr lang="ru-RU" sz="1800" dirty="0"/>
              <a:t> </a:t>
            </a:r>
            <a:r>
              <a:rPr lang="ru-RU" sz="1800" dirty="0" err="1"/>
              <a:t>орнатуда</a:t>
            </a:r>
            <a:r>
              <a:rPr lang="ru-RU" sz="1800" dirty="0"/>
              <a:t> </a:t>
            </a:r>
            <a:r>
              <a:rPr lang="ru-RU" sz="1800" dirty="0" err="1"/>
              <a:t>рөл</a:t>
            </a:r>
            <a:r>
              <a:rPr lang="ru-RU" sz="1800" dirty="0"/>
              <a:t> </a:t>
            </a:r>
            <a:r>
              <a:rPr lang="ru-RU" sz="1800" dirty="0" err="1"/>
              <a:t>атқарады</a:t>
            </a:r>
            <a:endParaRPr lang="ru-RU" sz="1900" dirty="0" smtClean="0">
              <a:solidFill>
                <a:srgbClr val="000000"/>
              </a:solidFill>
            </a:endParaRPr>
          </a:p>
          <a:p>
            <a:pPr marL="284606" lvl="0" indent="-284606">
              <a:lnSpc>
                <a:spcPct val="100000"/>
              </a:lnSpc>
              <a:buClr>
                <a:srgbClr val="000000"/>
              </a:buClr>
              <a:buSzPts val="2300"/>
              <a:buFont typeface="Arial"/>
              <a:buChar char="•"/>
            </a:pPr>
            <a:r>
              <a:rPr lang="ru-RU" sz="1900" dirty="0" err="1">
                <a:solidFill>
                  <a:srgbClr val="000000"/>
                </a:solidFill>
              </a:rPr>
              <a:t>Түнде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err="1">
                <a:solidFill>
                  <a:srgbClr val="000000"/>
                </a:solidFill>
              </a:rPr>
              <a:t>ол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err="1">
                <a:solidFill>
                  <a:srgbClr val="000000"/>
                </a:solidFill>
              </a:rPr>
              <a:t>серотониннен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err="1">
                <a:solidFill>
                  <a:srgbClr val="000000"/>
                </a:solidFill>
              </a:rPr>
              <a:t>мелатонинді</a:t>
            </a:r>
            <a:r>
              <a:rPr lang="ru-RU" sz="1900" dirty="0">
                <a:solidFill>
                  <a:srgbClr val="000000"/>
                </a:solidFill>
              </a:rPr>
              <a:t>, </a:t>
            </a:r>
            <a:r>
              <a:rPr lang="ru-RU" sz="1900" dirty="0" err="1">
                <a:solidFill>
                  <a:srgbClr val="000000"/>
                </a:solidFill>
              </a:rPr>
              <a:t>моноаминді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err="1">
                <a:solidFill>
                  <a:srgbClr val="000000"/>
                </a:solidFill>
              </a:rPr>
              <a:t>синтездейді</a:t>
            </a:r>
            <a:r>
              <a:rPr lang="ru-RU" sz="1900" dirty="0">
                <a:solidFill>
                  <a:srgbClr val="000000"/>
                </a:solidFill>
              </a:rPr>
              <a:t>.</a:t>
            </a:r>
            <a:endParaRPr dirty="0">
              <a:uFillTx/>
            </a:endParaRPr>
          </a:p>
        </p:txBody>
      </p:sp>
      <p:sp>
        <p:nvSpPr>
          <p:cNvPr id="64" name="Google Shape;64;p4"/>
          <p:cNvSpPr txBox="1">
            <a:spLocks noGrp="1"/>
          </p:cNvSpPr>
          <p:nvPr>
            <p:ph type="title" idx="4294967295"/>
          </p:nvPr>
        </p:nvSpPr>
        <p:spPr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 algn="ctr">
              <a:buSzPts val="4400"/>
            </a:pPr>
            <a:r>
              <a:rPr lang="ru-RU" sz="4400" b="1" dirty="0"/>
              <a:t>Эпифиз</a:t>
            </a:r>
            <a:endParaRPr dirty="0">
              <a:uFillTx/>
            </a:endParaRPr>
          </a:p>
        </p:txBody>
      </p:sp>
      <p:pic>
        <p:nvPicPr>
          <p:cNvPr id="65" name="Google Shape;65;p4" descr="T:\Graphics\Powerpoint-MH_DCM-TEXTEDIT\MH_DCM TEXT EDIT\SALADIN-TEXT EDIT\Final files\chapt21\ch21_textedit\jpg\sal25693_co_21.jpg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219700" y="2828925"/>
            <a:ext cx="3303588" cy="345916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"/>
          <p:cNvSpPr txBox="1">
            <a:spLocks/>
          </p:cNvSpPr>
          <p:nvPr/>
        </p:nvSpPr>
        <p:spPr>
          <a:xfrm>
            <a:off x="345726" y="1181231"/>
            <a:ext cx="8452548" cy="154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742950" lvl="1" indent="-285750">
              <a:buSzPts val="2000"/>
              <a:buFont typeface="Arial"/>
              <a:buChar char="–"/>
            </a:pPr>
            <a:r>
              <a:rPr lang="ru-RU" sz="2000" dirty="0" err="1"/>
              <a:t>қарағай</a:t>
            </a:r>
            <a:r>
              <a:rPr lang="ru-RU" sz="2000" dirty="0"/>
              <a:t> </a:t>
            </a:r>
            <a:r>
              <a:rPr lang="ru-RU" sz="2000" dirty="0" err="1" smtClean="0"/>
              <a:t>конусты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формасында</a:t>
            </a:r>
            <a:endParaRPr lang="ru-RU" sz="2000" dirty="0" smtClean="0"/>
          </a:p>
          <a:p>
            <a:pPr marL="742950" lvl="1" indent="-285750">
              <a:buSzPts val="2000"/>
              <a:buFont typeface="Arial"/>
              <a:buChar char="–"/>
            </a:pPr>
            <a:r>
              <a:rPr lang="ru-RU" sz="2000" dirty="0" err="1"/>
              <a:t>мидың</a:t>
            </a:r>
            <a:r>
              <a:rPr lang="ru-RU" sz="2000" dirty="0"/>
              <a:t> </a:t>
            </a:r>
            <a:r>
              <a:rPr lang="ru-RU" sz="2000" dirty="0" err="1"/>
              <a:t>үшінші</a:t>
            </a:r>
            <a:r>
              <a:rPr lang="ru-RU" sz="2000" dirty="0"/>
              <a:t> </a:t>
            </a:r>
            <a:r>
              <a:rPr lang="ru-RU" sz="2000" dirty="0" err="1"/>
              <a:t>қарыншасының</a:t>
            </a:r>
            <a:r>
              <a:rPr lang="ru-RU" sz="2000" dirty="0"/>
              <a:t> </a:t>
            </a:r>
            <a:r>
              <a:rPr lang="ru-RU" sz="2000" dirty="0" err="1"/>
              <a:t>төбесіне</a:t>
            </a:r>
            <a:r>
              <a:rPr lang="ru-RU" sz="2000" dirty="0"/>
              <a:t> </a:t>
            </a:r>
            <a:r>
              <a:rPr lang="ru-RU" sz="2000" dirty="0" err="1"/>
              <a:t>бекітілген</a:t>
            </a:r>
            <a:r>
              <a:rPr lang="ru-RU" sz="2000" dirty="0"/>
              <a:t>,</a:t>
            </a:r>
          </a:p>
          <a:p>
            <a:pPr marL="742950" lvl="1" indent="-285750">
              <a:buSzPts val="2000"/>
              <a:buFont typeface="Arial"/>
              <a:buChar char="–"/>
            </a:pPr>
            <a:r>
              <a:rPr lang="ru-RU" sz="2000" dirty="0" err="1"/>
              <a:t>Каллозум</a:t>
            </a:r>
            <a:r>
              <a:rPr lang="ru-RU" sz="2000" dirty="0"/>
              <a:t> </a:t>
            </a:r>
            <a:r>
              <a:rPr lang="ru-RU" sz="2000" dirty="0" err="1"/>
              <a:t>корпусының</a:t>
            </a:r>
            <a:r>
              <a:rPr lang="ru-RU" sz="2000" dirty="0"/>
              <a:t> </a:t>
            </a:r>
            <a:r>
              <a:rPr lang="ru-RU" sz="2000" dirty="0" err="1"/>
              <a:t>артқы</a:t>
            </a:r>
            <a:r>
              <a:rPr lang="ru-RU" sz="2000" dirty="0"/>
              <a:t> </a:t>
            </a:r>
            <a:r>
              <a:rPr lang="ru-RU" sz="2000" dirty="0" err="1"/>
              <a:t>ұшының</a:t>
            </a:r>
            <a:r>
              <a:rPr lang="ru-RU" sz="2000" dirty="0"/>
              <a:t> </a:t>
            </a:r>
            <a:r>
              <a:rPr lang="ru-RU" sz="2000" dirty="0" err="1" smtClean="0"/>
              <a:t>астында</a:t>
            </a:r>
            <a:endParaRPr lang="ru-RU" sz="2000" dirty="0" smtClean="0"/>
          </a:p>
          <a:p>
            <a:pPr marL="457200" lvl="1">
              <a:buSzPts val="2000"/>
            </a:pPr>
            <a:r>
              <a:rPr lang="en-US" sz="2000" dirty="0" smtClean="0"/>
              <a:t>-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эпифизінің</a:t>
            </a:r>
            <a:r>
              <a:rPr lang="ru-RU" dirty="0"/>
              <a:t> </a:t>
            </a:r>
            <a:r>
              <a:rPr lang="ru-RU" dirty="0" err="1"/>
              <a:t>ұзындығы</a:t>
            </a:r>
            <a:r>
              <a:rPr lang="ru-RU" dirty="0"/>
              <a:t> </a:t>
            </a:r>
            <a:r>
              <a:rPr lang="ru-RU" dirty="0" err="1"/>
              <a:t>шамамен</a:t>
            </a:r>
            <a:r>
              <a:rPr lang="ru-RU" dirty="0"/>
              <a:t> 8 мм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ені</a:t>
            </a:r>
            <a:r>
              <a:rPr lang="ru-RU" dirty="0"/>
              <a:t> 5 мм,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кейін</a:t>
            </a:r>
            <a:endParaRPr lang="ru-RU" dirty="0"/>
          </a:p>
          <a:p>
            <a:pPr marL="457200" lvl="1">
              <a:buSzPts val="2000"/>
            </a:pPr>
            <a:r>
              <a:rPr lang="ru-RU" dirty="0"/>
              <a:t>7 </a:t>
            </a:r>
            <a:r>
              <a:rPr lang="ru-RU" dirty="0" err="1"/>
              <a:t>жасында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тез </a:t>
            </a:r>
            <a:r>
              <a:rPr lang="ru-RU" dirty="0" err="1"/>
              <a:t>кері</a:t>
            </a:r>
            <a:r>
              <a:rPr lang="ru-RU" dirty="0"/>
              <a:t> </a:t>
            </a:r>
            <a:r>
              <a:rPr lang="ru-RU" dirty="0" err="1"/>
              <a:t>кетеді</a:t>
            </a:r>
            <a:r>
              <a:rPr lang="ru-RU" dirty="0"/>
              <a:t> - инволюция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</a:t>
            </a:r>
            <a:endParaRPr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>
            <a:spLocks noGrp="1"/>
          </p:cNvSpPr>
          <p:nvPr>
            <p:ph type="sldNum" idx="4294967295"/>
          </p:nvPr>
        </p:nvSpPr>
        <p:spPr>
          <a:xfrm>
            <a:off x="8940975" y="6324600"/>
            <a:ext cx="203023" cy="28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000000"/>
                </a:solidFill>
                <a:uFillTx/>
              </a:rPr>
              <a:t>6</a:t>
            </a:fld>
            <a:endParaRPr>
              <a:uFillTx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body" idx="4294967295"/>
          </p:nvPr>
        </p:nvSpPr>
        <p:spPr>
          <a:xfrm>
            <a:off x="35496" y="1268760"/>
            <a:ext cx="5112568" cy="558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ctr">
              <a:lnSpc>
                <a:spcPct val="90000"/>
              </a:lnSpc>
              <a:buClr>
                <a:srgbClr val="000000"/>
              </a:buClr>
              <a:buSzPts val="2800"/>
              <a:buNone/>
            </a:pPr>
            <a:r>
              <a:rPr lang="ru-RU" b="1" dirty="0">
                <a:solidFill>
                  <a:srgbClr val="000000"/>
                </a:solidFill>
              </a:rPr>
              <a:t>Тимус </a:t>
            </a:r>
            <a:r>
              <a:rPr lang="ru-RU" b="1" dirty="0" err="1">
                <a:solidFill>
                  <a:srgbClr val="000000"/>
                </a:solidFill>
              </a:rPr>
              <a:t>үш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жүйеде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маңызды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рөл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атқарады</a:t>
            </a:r>
            <a:r>
              <a:rPr lang="ru-RU" b="1" dirty="0">
                <a:solidFill>
                  <a:srgbClr val="000000"/>
                </a:solidFill>
              </a:rPr>
              <a:t>: </a:t>
            </a:r>
            <a:r>
              <a:rPr lang="ru-RU" b="1" dirty="0" err="1">
                <a:solidFill>
                  <a:srgbClr val="000000"/>
                </a:solidFill>
              </a:rPr>
              <a:t>эндокриндік</a:t>
            </a:r>
            <a:r>
              <a:rPr lang="ru-RU" b="1" dirty="0">
                <a:solidFill>
                  <a:srgbClr val="000000"/>
                </a:solidFill>
              </a:rPr>
              <a:t>, </a:t>
            </a:r>
            <a:r>
              <a:rPr lang="ru-RU" b="1" dirty="0" err="1">
                <a:solidFill>
                  <a:srgbClr val="000000"/>
                </a:solidFill>
              </a:rPr>
              <a:t>лимфалық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және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иммундық</a:t>
            </a:r>
            <a:endParaRPr lang="ru-RU" b="1" dirty="0" smtClean="0">
              <a:solidFill>
                <a:srgbClr val="000000"/>
              </a:solidFill>
            </a:endParaRPr>
          </a:p>
          <a:p>
            <a:pPr marL="0" lvl="0" indent="0" algn="ctr">
              <a:lnSpc>
                <a:spcPct val="90000"/>
              </a:lnSpc>
              <a:buClr>
                <a:srgbClr val="000000"/>
              </a:buClr>
              <a:buSzPts val="2800"/>
              <a:buNone/>
            </a:pPr>
            <a:endParaRPr dirty="0">
              <a:uFillTx/>
            </a:endParaRPr>
          </a:p>
          <a:p>
            <a:pPr marL="742950" lvl="1" indent="-28575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000" dirty="0" err="1">
                <a:solidFill>
                  <a:srgbClr val="000000"/>
                </a:solidFill>
              </a:rPr>
              <a:t>инволюцияға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ұшырайды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және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барған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сайын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майлы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және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безсіз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болады</a:t>
            </a:r>
            <a:endParaRPr lang="ru-RU" sz="2000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90000"/>
              </a:lnSpc>
              <a:buClr>
                <a:srgbClr val="000000"/>
              </a:buClr>
              <a:buNone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000" dirty="0">
                <a:solidFill>
                  <a:srgbClr val="000000"/>
                </a:solidFill>
              </a:rPr>
              <a:t>Т </a:t>
            </a:r>
            <a:r>
              <a:rPr lang="ru-RU" sz="2000" dirty="0" err="1">
                <a:solidFill>
                  <a:srgbClr val="000000"/>
                </a:solidFill>
              </a:rPr>
              <a:t>жасушалары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деп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аталатын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белгілі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бір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лейкоциттердің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жетілу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орны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457200" lvl="1" indent="0">
              <a:lnSpc>
                <a:spcPct val="90000"/>
              </a:lnSpc>
              <a:buClr>
                <a:srgbClr val="000000"/>
              </a:buClr>
              <a:buNone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000" dirty="0" err="1">
                <a:solidFill>
                  <a:srgbClr val="000000"/>
                </a:solidFill>
              </a:rPr>
              <a:t>Ол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бірнеше</a:t>
            </a:r>
            <a:r>
              <a:rPr lang="ru-RU" sz="2000" dirty="0">
                <a:solidFill>
                  <a:srgbClr val="000000"/>
                </a:solidFill>
              </a:rPr>
              <a:t> гормон </a:t>
            </a:r>
            <a:r>
              <a:rPr lang="ru-RU" sz="2000" dirty="0" err="1">
                <a:solidFill>
                  <a:srgbClr val="000000"/>
                </a:solidFill>
              </a:rPr>
              <a:t>бөледі</a:t>
            </a:r>
            <a:r>
              <a:rPr lang="ru-RU" sz="2000" dirty="0">
                <a:solidFill>
                  <a:srgbClr val="000000"/>
                </a:solidFill>
              </a:rPr>
              <a:t> (</a:t>
            </a:r>
            <a:r>
              <a:rPr lang="ru-RU" sz="2000" dirty="0" err="1">
                <a:solidFill>
                  <a:srgbClr val="000000"/>
                </a:solidFill>
              </a:rPr>
              <a:t>тимопоэтин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тимозин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және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тимулин</a:t>
            </a:r>
            <a:r>
              <a:rPr lang="ru-RU" sz="2000" dirty="0">
                <a:solidFill>
                  <a:srgbClr val="000000"/>
                </a:solidFill>
              </a:rPr>
              <a:t>)</a:t>
            </a:r>
            <a:endParaRPr sz="2000" b="1" dirty="0">
              <a:uFillTx/>
            </a:endParaRPr>
          </a:p>
        </p:txBody>
      </p:sp>
      <p:sp>
        <p:nvSpPr>
          <p:cNvPr id="95" name="Google Shape;95;p6"/>
          <p:cNvSpPr txBox="1">
            <a:spLocks noGrp="1"/>
          </p:cNvSpPr>
          <p:nvPr>
            <p:ph type="title" idx="4294967295"/>
          </p:nvPr>
        </p:nvSpPr>
        <p:spPr>
          <a:xfrm>
            <a:off x="-2" y="-2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 algn="ctr">
              <a:buSzPts val="4400"/>
            </a:pPr>
            <a:r>
              <a:rPr lang="ru-RU" sz="4400" dirty="0"/>
              <a:t>Тимус</a:t>
            </a:r>
            <a:endParaRPr dirty="0"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410445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>
            <a:spLocks noGrp="1"/>
          </p:cNvSpPr>
          <p:nvPr>
            <p:ph type="sldNum" idx="4294967295"/>
          </p:nvPr>
        </p:nvSpPr>
        <p:spPr>
          <a:xfrm>
            <a:off x="8940975" y="6324600"/>
            <a:ext cx="203023" cy="28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000000"/>
                </a:solidFill>
                <a:uFillTx/>
              </a:rPr>
              <a:t>7</a:t>
            </a:fld>
            <a:endParaRPr>
              <a:uFillTx/>
            </a:endParaRPr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4294967295"/>
          </p:nvPr>
        </p:nvSpPr>
        <p:spPr>
          <a:xfrm>
            <a:off x="395536" y="980728"/>
            <a:ext cx="84969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ts val="3200"/>
              <a:buNone/>
            </a:pPr>
            <a:r>
              <a:rPr lang="ru-RU" sz="1600" dirty="0" err="1">
                <a:solidFill>
                  <a:srgbClr val="000000"/>
                </a:solidFill>
              </a:rPr>
              <a:t>салмағы</a:t>
            </a:r>
            <a:r>
              <a:rPr lang="ru-RU" sz="1600" dirty="0">
                <a:solidFill>
                  <a:srgbClr val="000000"/>
                </a:solidFill>
              </a:rPr>
              <a:t> 25 г-</a:t>
            </a:r>
            <a:r>
              <a:rPr lang="ru-RU" sz="1600" dirty="0" err="1">
                <a:solidFill>
                  <a:srgbClr val="000000"/>
                </a:solidFill>
              </a:rPr>
              <a:t>ға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жуық</a:t>
            </a:r>
            <a:r>
              <a:rPr lang="ru-RU" sz="1600" dirty="0">
                <a:solidFill>
                  <a:srgbClr val="000000"/>
                </a:solidFill>
              </a:rPr>
              <a:t> таза </a:t>
            </a:r>
            <a:r>
              <a:rPr lang="ru-RU" sz="1600" dirty="0" err="1">
                <a:solidFill>
                  <a:srgbClr val="000000"/>
                </a:solidFill>
              </a:rPr>
              <a:t>эндокриндік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қызметі</a:t>
            </a:r>
            <a:r>
              <a:rPr lang="ru-RU" sz="1600" dirty="0">
                <a:solidFill>
                  <a:srgbClr val="000000"/>
                </a:solidFill>
              </a:rPr>
              <a:t> бар </a:t>
            </a:r>
            <a:r>
              <a:rPr lang="ru-RU" sz="1600" dirty="0" err="1">
                <a:solidFill>
                  <a:srgbClr val="000000"/>
                </a:solidFill>
              </a:rPr>
              <a:t>ересек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адамның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ең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үлкен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безі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2" name="Google Shape;102;p7"/>
          <p:cNvSpPr txBox="1">
            <a:spLocks noGrp="1"/>
          </p:cNvSpPr>
          <p:nvPr>
            <p:ph type="title" idx="4294967295"/>
          </p:nvPr>
        </p:nvSpPr>
        <p:spPr>
          <a:xfrm>
            <a:off x="72006" y="-102840"/>
            <a:ext cx="914400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 algn="ctr"/>
            <a:r>
              <a:rPr lang="ru-RU" b="1" dirty="0" err="1"/>
              <a:t>Қалқанша</a:t>
            </a:r>
            <a:r>
              <a:rPr lang="ru-RU" b="1" dirty="0"/>
              <a:t> </a:t>
            </a:r>
            <a:r>
              <a:rPr lang="ru-RU" b="1" dirty="0" err="1"/>
              <a:t>безі</a:t>
            </a:r>
            <a:endParaRPr dirty="0">
              <a:uFillTx/>
            </a:endParaRPr>
          </a:p>
        </p:txBody>
      </p:sp>
      <p:pic>
        <p:nvPicPr>
          <p:cNvPr id="2051" name="Picture 3" descr="C:\Users\Broteko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6895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24" y="1124744"/>
            <a:ext cx="597666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Google Shape;107;p8"/>
          <p:cNvSpPr txBox="1">
            <a:spLocks noGrp="1"/>
          </p:cNvSpPr>
          <p:nvPr>
            <p:ph type="sldNum" idx="4294967295"/>
          </p:nvPr>
        </p:nvSpPr>
        <p:spPr>
          <a:xfrm>
            <a:off x="8940975" y="6324600"/>
            <a:ext cx="203023" cy="28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000000"/>
                </a:solidFill>
                <a:uFillTx/>
              </a:rPr>
              <a:t>8</a:t>
            </a:fld>
            <a:endParaRPr>
              <a:uFillTx/>
            </a:endParaRPr>
          </a:p>
        </p:txBody>
      </p:sp>
      <p:sp>
        <p:nvSpPr>
          <p:cNvPr id="108" name="Google Shape;108;p8"/>
          <p:cNvSpPr txBox="1">
            <a:spLocks noGrp="1"/>
          </p:cNvSpPr>
          <p:nvPr>
            <p:ph type="title" idx="4294967295"/>
          </p:nvPr>
        </p:nvSpPr>
        <p:spPr>
          <a:xfrm>
            <a:off x="-2" y="0"/>
            <a:ext cx="9144004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 algn="ctr">
              <a:buSzPts val="4400"/>
            </a:pPr>
            <a:r>
              <a:rPr lang="ru-RU" sz="4400" b="1" dirty="0" err="1"/>
              <a:t>Қалқанша</a:t>
            </a:r>
            <a:r>
              <a:rPr lang="ru-RU" sz="4400" b="1" dirty="0"/>
              <a:t> </a:t>
            </a:r>
            <a:r>
              <a:rPr lang="ru-RU" sz="4400" b="1" dirty="0" err="1"/>
              <a:t>безі</a:t>
            </a:r>
            <a:endParaRPr dirty="0">
              <a:uFillTx/>
            </a:endParaRPr>
          </a:p>
        </p:txBody>
      </p:sp>
      <p:sp>
        <p:nvSpPr>
          <p:cNvPr id="109" name="Google Shape;109;p8"/>
          <p:cNvSpPr txBox="1">
            <a:spLocks noGrp="1"/>
          </p:cNvSpPr>
          <p:nvPr>
            <p:ph type="body" idx="4294967295"/>
          </p:nvPr>
        </p:nvSpPr>
        <p:spPr>
          <a:xfrm>
            <a:off x="-324544" y="1484784"/>
            <a:ext cx="4067944" cy="525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1" indent="0">
              <a:lnSpc>
                <a:spcPct val="90000"/>
              </a:lnSpc>
              <a:buClr>
                <a:srgbClr val="000000"/>
              </a:buClr>
              <a:buNone/>
            </a:pPr>
            <a:r>
              <a:rPr lang="ru-RU" sz="1400" dirty="0" err="1">
                <a:solidFill>
                  <a:srgbClr val="000000"/>
                </a:solidFill>
              </a:rPr>
              <a:t>Әрқайсысы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ақуызға</a:t>
            </a:r>
            <a:r>
              <a:rPr lang="ru-RU" sz="1400" dirty="0">
                <a:solidFill>
                  <a:srgbClr val="000000"/>
                </a:solidFill>
              </a:rPr>
              <a:t> бай </a:t>
            </a:r>
            <a:r>
              <a:rPr lang="ru-RU" sz="1400" dirty="0" err="1">
                <a:solidFill>
                  <a:srgbClr val="000000"/>
                </a:solidFill>
              </a:rPr>
              <a:t>коллоидпен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толтырылған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және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фолликулярлық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жасушалардың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қарапайым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кубоидты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эпителийімен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қапталған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  <a:endParaRPr lang="en-US" sz="1400" b="1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90000"/>
              </a:lnSpc>
              <a:buClr>
                <a:srgbClr val="000000"/>
              </a:buClr>
              <a:buNone/>
            </a:pPr>
            <a:endParaRPr lang="en-US" sz="1400" b="1" dirty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1400" dirty="0" err="1">
                <a:solidFill>
                  <a:srgbClr val="000000"/>
                </a:solidFill>
              </a:rPr>
              <a:t>Бұл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жасушалар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күн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сайын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шамамен</a:t>
            </a:r>
            <a:r>
              <a:rPr lang="ru-RU" sz="1400" dirty="0">
                <a:solidFill>
                  <a:srgbClr val="000000"/>
                </a:solidFill>
              </a:rPr>
              <a:t> 80 мкг </a:t>
            </a:r>
            <a:r>
              <a:rPr lang="ru-RU" sz="1400" b="1" dirty="0" err="1">
                <a:solidFill>
                  <a:srgbClr val="000000"/>
                </a:solidFill>
              </a:rPr>
              <a:t>қалқанша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 err="1">
                <a:solidFill>
                  <a:srgbClr val="000000"/>
                </a:solidFill>
              </a:rPr>
              <a:t>безінің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 err="1">
                <a:solidFill>
                  <a:srgbClr val="000000"/>
                </a:solidFill>
              </a:rPr>
              <a:t>гормонын</a:t>
            </a:r>
            <a:r>
              <a:rPr lang="ru-RU" sz="1400" b="1" dirty="0">
                <a:solidFill>
                  <a:srgbClr val="000000"/>
                </a:solidFill>
              </a:rPr>
              <a:t> (</a:t>
            </a:r>
            <a:r>
              <a:rPr lang="en-US" sz="1400" b="1" dirty="0">
                <a:solidFill>
                  <a:srgbClr val="000000"/>
                </a:solidFill>
              </a:rPr>
              <a:t>TH) </a:t>
            </a:r>
            <a:r>
              <a:rPr lang="ru-RU" sz="1400" dirty="0" err="1">
                <a:solidFill>
                  <a:srgbClr val="000000"/>
                </a:solidFill>
              </a:rPr>
              <a:t>бөліп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</a:rPr>
              <a:t>шығарады</a:t>
            </a:r>
            <a:endParaRPr lang="ru-RU" sz="1400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1400" dirty="0" err="1">
                <a:solidFill>
                  <a:srgbClr val="000000"/>
                </a:solidFill>
              </a:rPr>
              <a:t>Оның</a:t>
            </a:r>
            <a:r>
              <a:rPr lang="ru-RU" sz="1400" dirty="0">
                <a:solidFill>
                  <a:srgbClr val="000000"/>
                </a:solidFill>
              </a:rPr>
              <a:t> 90% -ы </a:t>
            </a:r>
            <a:r>
              <a:rPr lang="ru-RU" sz="1400" b="1" dirty="0">
                <a:solidFill>
                  <a:srgbClr val="000000"/>
                </a:solidFill>
              </a:rPr>
              <a:t>тироксин, Т4 </a:t>
            </a:r>
            <a:r>
              <a:rPr lang="ru-RU" sz="1400" b="1" dirty="0" err="1">
                <a:solidFill>
                  <a:srgbClr val="000000"/>
                </a:solidFill>
              </a:rPr>
              <a:t>немесе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 err="1">
                <a:solidFill>
                  <a:srgbClr val="000000"/>
                </a:solidFill>
              </a:rPr>
              <a:t>тетраиодтиронин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деп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аталады</a:t>
            </a:r>
            <a:r>
              <a:rPr lang="ru-RU" sz="1400" dirty="0">
                <a:solidFill>
                  <a:srgbClr val="000000"/>
                </a:solidFill>
              </a:rPr>
              <a:t>, </a:t>
            </a:r>
            <a:r>
              <a:rPr lang="ru-RU" sz="1400" dirty="0" err="1">
                <a:solidFill>
                  <a:srgbClr val="000000"/>
                </a:solidFill>
              </a:rPr>
              <a:t>оның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құрамына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төрт</a:t>
            </a:r>
            <a:r>
              <a:rPr lang="ru-RU" sz="1400" dirty="0">
                <a:solidFill>
                  <a:srgbClr val="000000"/>
                </a:solidFill>
              </a:rPr>
              <a:t> йод атомы </a:t>
            </a:r>
            <a:r>
              <a:rPr lang="ru-RU" sz="1400" dirty="0" err="1" smtClean="0">
                <a:solidFill>
                  <a:srgbClr val="000000"/>
                </a:solidFill>
              </a:rPr>
              <a:t>кіреді</a:t>
            </a:r>
            <a:endParaRPr lang="ru-RU" sz="1400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endParaRPr lang="en-US" sz="1400" dirty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1400" dirty="0">
                <a:solidFill>
                  <a:srgbClr val="000000"/>
                </a:solidFill>
              </a:rPr>
              <a:t>10% - </a:t>
            </a:r>
            <a:r>
              <a:rPr lang="ru-RU" sz="1400" dirty="0" err="1">
                <a:solidFill>
                  <a:srgbClr val="000000"/>
                </a:solidFill>
              </a:rPr>
              <a:t>бұл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үш</a:t>
            </a:r>
            <a:r>
              <a:rPr lang="ru-RU" sz="1400" dirty="0">
                <a:solidFill>
                  <a:srgbClr val="000000"/>
                </a:solidFill>
              </a:rPr>
              <a:t> йод атомы бар форма, </a:t>
            </a:r>
            <a:r>
              <a:rPr lang="ru-RU" sz="1400" dirty="0" err="1">
                <a:solidFill>
                  <a:srgbClr val="000000"/>
                </a:solidFill>
              </a:rPr>
              <a:t>оларды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b="1" dirty="0" err="1">
                <a:solidFill>
                  <a:srgbClr val="000000"/>
                </a:solidFill>
              </a:rPr>
              <a:t>трииодтиронин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 err="1">
                <a:solidFill>
                  <a:srgbClr val="000000"/>
                </a:solidFill>
              </a:rPr>
              <a:t>немесе</a:t>
            </a:r>
            <a:r>
              <a:rPr lang="ru-RU" sz="1400" b="1" dirty="0">
                <a:solidFill>
                  <a:srgbClr val="000000"/>
                </a:solidFill>
              </a:rPr>
              <a:t> Т3 </a:t>
            </a:r>
            <a:r>
              <a:rPr lang="ru-RU" sz="1400" dirty="0" err="1">
                <a:solidFill>
                  <a:srgbClr val="000000"/>
                </a:solidFill>
              </a:rPr>
              <a:t>деп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</a:rPr>
              <a:t>атайды</a:t>
            </a:r>
            <a:endParaRPr lang="ru-RU" sz="1400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1400" dirty="0" err="1">
                <a:solidFill>
                  <a:srgbClr val="000000"/>
                </a:solidFill>
              </a:rPr>
              <a:t>фолликулалардың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перифериясында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парафолликулярлы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жасушалардың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ұяшықтары</a:t>
            </a:r>
            <a:r>
              <a:rPr lang="ru-RU" sz="1400" dirty="0">
                <a:solidFill>
                  <a:srgbClr val="000000"/>
                </a:solidFill>
              </a:rPr>
              <a:t> бар, </a:t>
            </a:r>
            <a:r>
              <a:rPr lang="ru-RU" sz="1400" b="1" dirty="0" err="1">
                <a:solidFill>
                  <a:srgbClr val="000000"/>
                </a:solidFill>
              </a:rPr>
              <a:t>оларды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 err="1">
                <a:solidFill>
                  <a:srgbClr val="000000"/>
                </a:solidFill>
              </a:rPr>
              <a:t>мөлдір</a:t>
            </a:r>
            <a:r>
              <a:rPr lang="ru-RU" sz="1400" b="1" dirty="0">
                <a:solidFill>
                  <a:srgbClr val="000000"/>
                </a:solidFill>
              </a:rPr>
              <a:t> (С) </a:t>
            </a:r>
            <a:r>
              <a:rPr lang="ru-RU" sz="1400" b="1" dirty="0" err="1">
                <a:solidFill>
                  <a:srgbClr val="000000"/>
                </a:solidFill>
              </a:rPr>
              <a:t>жасушалар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деп</a:t>
            </a:r>
            <a:r>
              <a:rPr lang="ru-RU" sz="1400" dirty="0">
                <a:solidFill>
                  <a:srgbClr val="000000"/>
                </a:solidFill>
              </a:rPr>
              <a:t> те </a:t>
            </a:r>
            <a:r>
              <a:rPr lang="ru-RU" sz="1400" dirty="0" err="1">
                <a:solidFill>
                  <a:srgbClr val="000000"/>
                </a:solidFill>
              </a:rPr>
              <a:t>атайды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err="1">
                <a:solidFill>
                  <a:srgbClr val="000000"/>
                </a:solidFill>
              </a:rPr>
              <a:t>Олар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қандағы</a:t>
            </a:r>
            <a:r>
              <a:rPr lang="ru-RU" sz="1400" dirty="0">
                <a:solidFill>
                  <a:srgbClr val="000000"/>
                </a:solidFill>
              </a:rPr>
              <a:t> кальций </a:t>
            </a:r>
            <a:r>
              <a:rPr lang="ru-RU" sz="1400" dirty="0" err="1">
                <a:solidFill>
                  <a:srgbClr val="000000"/>
                </a:solidFill>
              </a:rPr>
              <a:t>деңгейінің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жоғарылауына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b="1" dirty="0" err="1">
                <a:solidFill>
                  <a:srgbClr val="000000"/>
                </a:solidFill>
              </a:rPr>
              <a:t>кальцитонин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гормонын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бөлу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арқылы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жауап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береді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863603"/>
            <a:ext cx="8876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Гистологиялық</a:t>
            </a:r>
            <a:r>
              <a:rPr lang="ru-RU" dirty="0"/>
              <a:t> </a:t>
            </a:r>
            <a:r>
              <a:rPr lang="ru-RU" dirty="0" err="1"/>
              <a:t>тұрғыдан</a:t>
            </a:r>
            <a:r>
              <a:rPr lang="ru-RU" dirty="0"/>
              <a:t> </a:t>
            </a:r>
            <a:r>
              <a:rPr lang="ru-RU" dirty="0" err="1"/>
              <a:t>қалқанша</a:t>
            </a:r>
            <a:r>
              <a:rPr lang="ru-RU" dirty="0"/>
              <a:t> </a:t>
            </a:r>
            <a:r>
              <a:rPr lang="ru-RU" dirty="0" err="1"/>
              <a:t>безі</a:t>
            </a:r>
            <a:r>
              <a:rPr lang="ru-RU" dirty="0"/>
              <a:t> </a:t>
            </a:r>
            <a:r>
              <a:rPr lang="ru-RU" dirty="0" err="1"/>
              <a:t>негізінен</a:t>
            </a:r>
            <a:r>
              <a:rPr lang="ru-RU" dirty="0"/>
              <a:t> </a:t>
            </a:r>
            <a:r>
              <a:rPr lang="ru-RU" dirty="0" err="1"/>
              <a:t>қалқанша</a:t>
            </a:r>
            <a:r>
              <a:rPr lang="ru-RU" dirty="0"/>
              <a:t> </a:t>
            </a:r>
            <a:r>
              <a:rPr lang="ru-RU" dirty="0" err="1"/>
              <a:t>фолликулалар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аталатын</a:t>
            </a:r>
            <a:r>
              <a:rPr lang="ru-RU" dirty="0"/>
              <a:t> </a:t>
            </a:r>
            <a:r>
              <a:rPr lang="ru-RU" dirty="0" err="1"/>
              <a:t>қапшықтардан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roteko\Desktop\Безымянный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97" y="244574"/>
            <a:ext cx="565785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733256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TH-</a:t>
            </a:r>
            <a:r>
              <a:rPr lang="ru-RU" dirty="0" err="1"/>
              <a:t>тің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әсері</a:t>
            </a:r>
            <a:r>
              <a:rPr lang="ru-RU" dirty="0"/>
              <a:t> </a:t>
            </a:r>
            <a:r>
              <a:rPr lang="ru-RU" dirty="0" err="1"/>
              <a:t>зат</a:t>
            </a:r>
            <a:r>
              <a:rPr lang="ru-RU" dirty="0"/>
              <a:t> </a:t>
            </a:r>
            <a:r>
              <a:rPr lang="ru-RU" dirty="0" err="1"/>
              <a:t>алмасу</a:t>
            </a:r>
            <a:r>
              <a:rPr lang="ru-RU" dirty="0"/>
              <a:t> </a:t>
            </a:r>
            <a:r>
              <a:rPr lang="ru-RU" dirty="0" err="1"/>
              <a:t>жылдамдығын</a:t>
            </a:r>
            <a:r>
              <a:rPr lang="ru-RU" dirty="0"/>
              <a:t> </a:t>
            </a:r>
            <a:r>
              <a:rPr lang="ru-RU" dirty="0" err="1"/>
              <a:t>арттыру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Нәтижесінде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оттегінің</a:t>
            </a:r>
            <a:r>
              <a:rPr lang="ru-RU" dirty="0"/>
              <a:t> </a:t>
            </a:r>
            <a:r>
              <a:rPr lang="ru-RU" dirty="0" err="1"/>
              <a:t>тұтынылуын</a:t>
            </a:r>
            <a:r>
              <a:rPr lang="ru-RU" dirty="0"/>
              <a:t> </a:t>
            </a:r>
            <a:r>
              <a:rPr lang="ru-RU" dirty="0" err="1"/>
              <a:t>жоғарылатады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калоригенді</a:t>
            </a:r>
            <a:r>
              <a:rPr lang="ru-RU" dirty="0"/>
              <a:t> </a:t>
            </a:r>
            <a:r>
              <a:rPr lang="ru-RU" dirty="0" err="1"/>
              <a:t>әсерге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 -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өндірісін</a:t>
            </a:r>
            <a:r>
              <a:rPr lang="ru-RU" dirty="0"/>
              <a:t> </a:t>
            </a:r>
            <a:r>
              <a:rPr lang="ru-RU" dirty="0" err="1"/>
              <a:t>арттырады</a:t>
            </a:r>
            <a:r>
              <a:rPr lang="ru-RU" dirty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4F4F4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877</Words>
  <Application>Microsoft Office PowerPoint</Application>
  <PresentationFormat>Экран (4:3)</PresentationFormat>
  <Paragraphs>98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Georgia</vt:lpstr>
      <vt:lpstr>Merriweather Sans</vt:lpstr>
      <vt:lpstr>STIXMathJax_Main-Regular</vt:lpstr>
      <vt:lpstr>Times New Roman</vt:lpstr>
      <vt:lpstr>Trebuchet MS</vt:lpstr>
      <vt:lpstr>Wingdings</vt:lpstr>
      <vt:lpstr>White</vt:lpstr>
      <vt:lpstr>Презентация PowerPoint</vt:lpstr>
      <vt:lpstr>Презентация PowerPoint</vt:lpstr>
      <vt:lpstr>ОҚЫТУ   НӘТИЖЕЛЕРІ</vt:lpstr>
      <vt:lpstr>Презентация PowerPoint</vt:lpstr>
      <vt:lpstr>Эпифиз</vt:lpstr>
      <vt:lpstr>Тимус</vt:lpstr>
      <vt:lpstr>Қалқанша безі</vt:lpstr>
      <vt:lpstr>Қалқанша безі</vt:lpstr>
      <vt:lpstr>Презентация PowerPoint</vt:lpstr>
      <vt:lpstr>Қалқанша маңы бездері</vt:lpstr>
      <vt:lpstr>Бүйрек үсті бездері</vt:lpstr>
      <vt:lpstr>Бүйрек үсті бездері</vt:lpstr>
      <vt:lpstr>Презентация PowerPoint</vt:lpstr>
      <vt:lpstr>Презентация PowerPoint</vt:lpstr>
      <vt:lpstr>Ұйқы безі аралдары</vt:lpstr>
      <vt:lpstr>Гонадалар</vt:lpstr>
      <vt:lpstr>Басқа тіндер мен мүшелердің эндокриндік қызметі</vt:lpstr>
      <vt:lpstr>Басқа тіндер мен мүшелердің эндокриндік қызметі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ACER</cp:lastModifiedBy>
  <cp:revision>31</cp:revision>
  <dcterms:modified xsi:type="dcterms:W3CDTF">2020-09-27T11:14:19Z</dcterms:modified>
</cp:coreProperties>
</file>